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72"/>
  </p:notesMasterIdLst>
  <p:handoutMasterIdLst>
    <p:handoutMasterId r:id="rId73"/>
  </p:handoutMasterIdLst>
  <p:sldIdLst>
    <p:sldId id="375" r:id="rId5"/>
    <p:sldId id="1135" r:id="rId6"/>
    <p:sldId id="1196" r:id="rId7"/>
    <p:sldId id="256" r:id="rId8"/>
    <p:sldId id="298" r:id="rId9"/>
    <p:sldId id="443" r:id="rId10"/>
    <p:sldId id="1136" r:id="rId11"/>
    <p:sldId id="1137" r:id="rId12"/>
    <p:sldId id="1138" r:id="rId13"/>
    <p:sldId id="1139" r:id="rId14"/>
    <p:sldId id="1140" r:id="rId15"/>
    <p:sldId id="1141" r:id="rId16"/>
    <p:sldId id="1142" r:id="rId17"/>
    <p:sldId id="1143" r:id="rId18"/>
    <p:sldId id="1144" r:id="rId19"/>
    <p:sldId id="1145" r:id="rId20"/>
    <p:sldId id="1146" r:id="rId21"/>
    <p:sldId id="1147" r:id="rId22"/>
    <p:sldId id="1148" r:id="rId23"/>
    <p:sldId id="1149" r:id="rId24"/>
    <p:sldId id="1195" r:id="rId25"/>
    <p:sldId id="1150" r:id="rId26"/>
    <p:sldId id="1151" r:id="rId27"/>
    <p:sldId id="1152" r:id="rId28"/>
    <p:sldId id="1153" r:id="rId29"/>
    <p:sldId id="1154" r:id="rId30"/>
    <p:sldId id="1155" r:id="rId31"/>
    <p:sldId id="1156" r:id="rId32"/>
    <p:sldId id="1157" r:id="rId33"/>
    <p:sldId id="1158" r:id="rId34"/>
    <p:sldId id="1159" r:id="rId35"/>
    <p:sldId id="1160" r:id="rId36"/>
    <p:sldId id="1161" r:id="rId37"/>
    <p:sldId id="1162" r:id="rId38"/>
    <p:sldId id="1163" r:id="rId39"/>
    <p:sldId id="1164" r:id="rId40"/>
    <p:sldId id="1165" r:id="rId41"/>
    <p:sldId id="1166" r:id="rId42"/>
    <p:sldId id="1167" r:id="rId43"/>
    <p:sldId id="1168" r:id="rId44"/>
    <p:sldId id="1169" r:id="rId45"/>
    <p:sldId id="1175" r:id="rId46"/>
    <p:sldId id="1176" r:id="rId47"/>
    <p:sldId id="1177" r:id="rId48"/>
    <p:sldId id="1178" r:id="rId49"/>
    <p:sldId id="1179" r:id="rId50"/>
    <p:sldId id="1174" r:id="rId51"/>
    <p:sldId id="1170" r:id="rId52"/>
    <p:sldId id="1171" r:id="rId53"/>
    <p:sldId id="1172" r:id="rId54"/>
    <p:sldId id="1173" r:id="rId55"/>
    <p:sldId id="1180" r:id="rId56"/>
    <p:sldId id="1181" r:id="rId57"/>
    <p:sldId id="1182" r:id="rId58"/>
    <p:sldId id="1183" r:id="rId59"/>
    <p:sldId id="1184" r:id="rId60"/>
    <p:sldId id="1185" r:id="rId61"/>
    <p:sldId id="1186" r:id="rId62"/>
    <p:sldId id="1187" r:id="rId63"/>
    <p:sldId id="1188" r:id="rId64"/>
    <p:sldId id="1189" r:id="rId65"/>
    <p:sldId id="1190" r:id="rId66"/>
    <p:sldId id="1191" r:id="rId67"/>
    <p:sldId id="1192" r:id="rId68"/>
    <p:sldId id="1193" r:id="rId69"/>
    <p:sldId id="1194" r:id="rId70"/>
    <p:sldId id="1132" r:id="rId7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1pPr>
    <a:lvl2pPr marL="4572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2pPr>
    <a:lvl3pPr marL="9144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3pPr>
    <a:lvl4pPr marL="13716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4pPr>
    <a:lvl5pPr marL="18288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5pPr>
    <a:lvl6pPr marL="2286000" algn="l" defTabSz="914400" rtl="0" eaLnBrk="1" latinLnBrk="0" hangingPunct="1">
      <a:defRPr kern="1200">
        <a:solidFill>
          <a:schemeClr val="tx1"/>
        </a:solidFill>
        <a:latin typeface="Euphemia" panose="020B0503040102020104" pitchFamily="34" charset="0"/>
        <a:ea typeface="+mn-ea"/>
        <a:cs typeface="+mn-cs"/>
      </a:defRPr>
    </a:lvl6pPr>
    <a:lvl7pPr marL="2743200" algn="l" defTabSz="914400" rtl="0" eaLnBrk="1" latinLnBrk="0" hangingPunct="1">
      <a:defRPr kern="1200">
        <a:solidFill>
          <a:schemeClr val="tx1"/>
        </a:solidFill>
        <a:latin typeface="Euphemia" panose="020B0503040102020104" pitchFamily="34" charset="0"/>
        <a:ea typeface="+mn-ea"/>
        <a:cs typeface="+mn-cs"/>
      </a:defRPr>
    </a:lvl7pPr>
    <a:lvl8pPr marL="3200400" algn="l" defTabSz="914400" rtl="0" eaLnBrk="1" latinLnBrk="0" hangingPunct="1">
      <a:defRPr kern="1200">
        <a:solidFill>
          <a:schemeClr val="tx1"/>
        </a:solidFill>
        <a:latin typeface="Euphemia" panose="020B0503040102020104" pitchFamily="34" charset="0"/>
        <a:ea typeface="+mn-ea"/>
        <a:cs typeface="+mn-cs"/>
      </a:defRPr>
    </a:lvl8pPr>
    <a:lvl9pPr marL="3657600" algn="l" defTabSz="914400" rtl="0" eaLnBrk="1" latinLnBrk="0" hangingPunct="1">
      <a:defRPr kern="1200">
        <a:solidFill>
          <a:schemeClr val="tx1"/>
        </a:solidFill>
        <a:latin typeface="Euphemia" panose="020B05030401020201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99"/>
    <a:srgbClr val="50365E"/>
    <a:srgbClr val="5469FD"/>
    <a:srgbClr val="5073B1"/>
    <a:srgbClr val="B3B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88132" autoAdjust="0"/>
  </p:normalViewPr>
  <p:slideViewPr>
    <p:cSldViewPr snapToGrid="0">
      <p:cViewPr varScale="1">
        <p:scale>
          <a:sx n="86" d="100"/>
          <a:sy n="86" d="100"/>
        </p:scale>
        <p:origin x="470"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9B12A81-D410-430F-A84B-FA197465F8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3" name="日期占位符 2">
            <a:extLst>
              <a:ext uri="{FF2B5EF4-FFF2-40B4-BE49-F238E27FC236}">
                <a16:creationId xmlns:a16="http://schemas.microsoft.com/office/drawing/2014/main" id="{DDF9E382-4B2B-45F7-8EB3-CB0D04E1E3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5CF2791F-7A52-4CFC-8EA2-D4898E59D88A}" type="datetime1">
              <a:rPr lang="zh-CN" altLang="en-US"/>
              <a:pPr>
                <a:defRPr/>
              </a:pPr>
              <a:t>2022/9/4</a:t>
            </a:fld>
            <a:endParaRPr lang="zh-CN" altLang="en-US" dirty="0"/>
          </a:p>
        </p:txBody>
      </p:sp>
      <p:sp>
        <p:nvSpPr>
          <p:cNvPr id="4" name="页脚占位符 3">
            <a:extLst>
              <a:ext uri="{FF2B5EF4-FFF2-40B4-BE49-F238E27FC236}">
                <a16:creationId xmlns:a16="http://schemas.microsoft.com/office/drawing/2014/main" id="{4FB44BC3-5E84-4F52-8C45-71CB03FEB1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5" name="灯片编号占位符 4">
            <a:extLst>
              <a:ext uri="{FF2B5EF4-FFF2-40B4-BE49-F238E27FC236}">
                <a16:creationId xmlns:a16="http://schemas.microsoft.com/office/drawing/2014/main" id="{C656A39A-4A8C-488E-A8FA-58D714489D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4D8926F9-56FF-475F-8480-EC96F5A1CA63}" type="slidenum">
              <a:rPr lang="en-US" altLang="zh-CN"/>
              <a:pPr>
                <a:defRPr/>
              </a:pPr>
              <a:t>‹#›</a:t>
            </a:fld>
            <a:endParaRPr lang="en-US" altLang="zh-CN" dirty="0"/>
          </a:p>
        </p:txBody>
      </p:sp>
    </p:spTree>
    <p:extLst>
      <p:ext uri="{BB962C8B-B14F-4D97-AF65-F5344CB8AC3E}">
        <p14:creationId xmlns:p14="http://schemas.microsoft.com/office/powerpoint/2010/main" val="3759776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C755D03-41C7-4E33-8983-F500BD472A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3" name="日期占位符 2">
            <a:extLst>
              <a:ext uri="{FF2B5EF4-FFF2-40B4-BE49-F238E27FC236}">
                <a16:creationId xmlns:a16="http://schemas.microsoft.com/office/drawing/2014/main" id="{18773604-1D93-4F69-B070-4D623EB8188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C290B10C-9A94-485C-BDBE-DF65F425D135}" type="datetime1">
              <a:rPr lang="zh-CN" altLang="en-US"/>
              <a:pPr>
                <a:defRPr/>
              </a:pPr>
              <a:t>2022/9/4</a:t>
            </a:fld>
            <a:endParaRPr lang="zh-CN" altLang="en-US" dirty="0"/>
          </a:p>
        </p:txBody>
      </p:sp>
      <p:sp>
        <p:nvSpPr>
          <p:cNvPr id="4" name="幻灯片图像占位符 3">
            <a:extLst>
              <a:ext uri="{FF2B5EF4-FFF2-40B4-BE49-F238E27FC236}">
                <a16:creationId xmlns:a16="http://schemas.microsoft.com/office/drawing/2014/main" id="{94C39242-E958-424C-975B-8B242AD41F8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a:extLst>
              <a:ext uri="{FF2B5EF4-FFF2-40B4-BE49-F238E27FC236}">
                <a16:creationId xmlns:a16="http://schemas.microsoft.com/office/drawing/2014/main" id="{7BBB8C69-A739-4088-9EE6-D3538BF7F9A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a:extLst>
              <a:ext uri="{FF2B5EF4-FFF2-40B4-BE49-F238E27FC236}">
                <a16:creationId xmlns:a16="http://schemas.microsoft.com/office/drawing/2014/main" id="{834788EA-28E3-4ED6-A4B8-912D452968E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a:extLst>
              <a:ext uri="{FF2B5EF4-FFF2-40B4-BE49-F238E27FC236}">
                <a16:creationId xmlns:a16="http://schemas.microsoft.com/office/drawing/2014/main" id="{D2536629-66BE-4B81-8B5C-4DEF2630352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835054A7-CE83-49E7-9637-172ABE74BC31}" type="slidenum">
              <a:rPr lang="en-US" altLang="zh-CN"/>
              <a:pPr>
                <a:defRPr/>
              </a:pPr>
              <a:t>‹#›</a:t>
            </a:fld>
            <a:endParaRPr lang="en-US" altLang="zh-CN" dirty="0"/>
          </a:p>
        </p:txBody>
      </p:sp>
    </p:spTree>
    <p:extLst>
      <p:ext uri="{BB962C8B-B14F-4D97-AF65-F5344CB8AC3E}">
        <p14:creationId xmlns:p14="http://schemas.microsoft.com/office/powerpoint/2010/main" val="251057902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内容占位符 2"/>
          <p:cNvSpPr>
            <a:spLocks noGrp="1"/>
          </p:cNvSpPr>
          <p:nvPr>
            <p:ph idx="1"/>
          </p:nvPr>
        </p:nvSpPr>
        <p:spPr>
          <a:xfrm>
            <a:off x="1104900" y="1446196"/>
            <a:ext cx="9982200" cy="4572000"/>
          </a:xfrm>
        </p:spPr>
        <p:txBody>
          <a:bodyPr/>
          <a:lstStyle>
            <a:lvl1pPr marL="355600" indent="-355600">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buClr>
                <a:srgbClr val="C00000"/>
              </a:buClr>
              <a:defRPr sz="2000">
                <a:latin typeface="微软雅黑" panose="020B0503020204020204" pitchFamily="34" charset="-122"/>
                <a:ea typeface="微软雅黑" panose="020B0503020204020204" pitchFamily="34" charset="-122"/>
              </a:defRPr>
            </a:lvl2pPr>
            <a:lvl3pPr>
              <a:buClr>
                <a:srgbClr val="C00000"/>
              </a:buClr>
              <a:defRPr sz="2000">
                <a:latin typeface="微软雅黑" panose="020B0503020204020204" pitchFamily="34" charset="-122"/>
                <a:ea typeface="微软雅黑" panose="020B0503020204020204" pitchFamily="34" charset="-122"/>
              </a:defRPr>
            </a:lvl3pPr>
            <a:lvl4pPr>
              <a:buClr>
                <a:srgbClr val="C00000"/>
              </a:buClr>
              <a:defRPr sz="2000">
                <a:latin typeface="微软雅黑" panose="020B0503020204020204" pitchFamily="34" charset="-122"/>
                <a:ea typeface="微软雅黑" panose="020B0503020204020204" pitchFamily="34" charset="-122"/>
              </a:defRPr>
            </a:lvl4pPr>
            <a:lvl5pPr>
              <a:buClr>
                <a:srgbClr val="C00000"/>
              </a:buClr>
              <a:defRPr sz="2000">
                <a:latin typeface="微软雅黑" panose="020B0503020204020204" pitchFamily="34" charset="-122"/>
                <a:ea typeface="微软雅黑" panose="020B0503020204020204" pitchFamily="34" charset="-122"/>
              </a:defRPr>
            </a:lvl5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日期占位符 3">
            <a:extLst>
              <a:ext uri="{FF2B5EF4-FFF2-40B4-BE49-F238E27FC236}">
                <a16:creationId xmlns:a16="http://schemas.microsoft.com/office/drawing/2014/main" id="{7A6F646E-7E43-4500-B560-A7FA902D4B59}"/>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smtClean="0">
                <a:latin typeface="微软雅黑" panose="020B0503020204020204" pitchFamily="34" charset="-122"/>
                <a:ea typeface="微软雅黑" panose="020B0503020204020204" pitchFamily="34" charset="-122"/>
              </a:defRPr>
            </a:lvl1pPr>
          </a:lstStyle>
          <a:p>
            <a:pPr>
              <a:defRPr/>
            </a:pPr>
            <a:fld id="{BB6A7490-1A56-461D-9329-0E078CD1417A}" type="datetime1">
              <a:rPr lang="en-US" altLang="zh-CN"/>
              <a:pPr>
                <a:defRPr/>
              </a:pPr>
              <a:t>9/4/2022</a:t>
            </a:fld>
            <a:endParaRPr lang="zh-CN" altLang="en-US" dirty="0"/>
          </a:p>
        </p:txBody>
      </p:sp>
      <p:sp>
        <p:nvSpPr>
          <p:cNvPr id="5" name="页脚占位符 4">
            <a:extLst>
              <a:ext uri="{FF2B5EF4-FFF2-40B4-BE49-F238E27FC236}">
                <a16:creationId xmlns:a16="http://schemas.microsoft.com/office/drawing/2014/main" id="{FA85474F-979F-4ECC-81B2-DAC343621A2F}"/>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灯片编号占位符 5">
            <a:extLst>
              <a:ext uri="{FF2B5EF4-FFF2-40B4-BE49-F238E27FC236}">
                <a16:creationId xmlns:a16="http://schemas.microsoft.com/office/drawing/2014/main" id="{59EFFD2B-ED2A-4900-A6CF-F394A2885430}"/>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EECEB855-5168-4E94-817A-57D2439D0FBC}" type="slidenum">
              <a:rPr lang="en-US" altLang="zh-CN"/>
              <a:pPr>
                <a:defRPr/>
              </a:pPr>
              <a:t>‹#›</a:t>
            </a:fld>
            <a:endParaRPr lang="zh-CN" altLang="en-US" dirty="0"/>
          </a:p>
        </p:txBody>
      </p:sp>
    </p:spTree>
    <p:extLst>
      <p:ext uri="{BB962C8B-B14F-4D97-AF65-F5344CB8AC3E}">
        <p14:creationId xmlns:p14="http://schemas.microsoft.com/office/powerpoint/2010/main" val="61716310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9E03C7C-495B-4B49-A8D6-19027249F2FC}"/>
              </a:ext>
            </a:extLst>
          </p:cNvPr>
          <p:cNvSpPr>
            <a:spLocks noChangeArrowheads="1"/>
          </p:cNvSpPr>
          <p:nvPr/>
        </p:nvSpPr>
        <p:spPr bwMode="hidden">
          <a:xfrm>
            <a:off x="1727200" y="1336675"/>
            <a:ext cx="9855200" cy="5257800"/>
          </a:xfrm>
          <a:prstGeom prst="rect">
            <a:avLst/>
          </a:prstGeom>
          <a:gradFill rotWithShape="0">
            <a:gsLst>
              <a:gs pos="0">
                <a:schemeClr val="bg2"/>
              </a:gs>
              <a:gs pos="50000">
                <a:schemeClr val="bg1"/>
              </a:gs>
              <a:gs pos="100000">
                <a:schemeClr val="bg2"/>
              </a:gs>
            </a:gsLst>
            <a:lin ang="2700000" scaled="1"/>
          </a:gradFill>
          <a:ln>
            <a:noFill/>
          </a:ln>
          <a:effectLst/>
        </p:spPr>
        <p:txBody>
          <a:bodyPr wrap="none" anchor="ctr"/>
          <a:lstStyle/>
          <a:p>
            <a:pPr algn="ctr" eaLnBrk="1" hangingPunct="1">
              <a:defRPr/>
            </a:pPr>
            <a:endParaRPr lang="zh-CN" altLang="en-US"/>
          </a:p>
        </p:txBody>
      </p:sp>
      <p:sp>
        <p:nvSpPr>
          <p:cNvPr id="3" name="Rectangle 3">
            <a:extLst>
              <a:ext uri="{FF2B5EF4-FFF2-40B4-BE49-F238E27FC236}">
                <a16:creationId xmlns:a16="http://schemas.microsoft.com/office/drawing/2014/main" id="{39D0AE9D-0DC4-4A24-8486-77BFC2CCEFA9}"/>
              </a:ext>
            </a:extLst>
          </p:cNvPr>
          <p:cNvSpPr>
            <a:spLocks noChangeArrowheads="1"/>
          </p:cNvSpPr>
          <p:nvPr/>
        </p:nvSpPr>
        <p:spPr bwMode="auto">
          <a:xfrm>
            <a:off x="9144000" y="931863"/>
            <a:ext cx="2438400" cy="182562"/>
          </a:xfrm>
          <a:prstGeom prst="rect">
            <a:avLst/>
          </a:prstGeom>
          <a:solidFill>
            <a:schemeClr val="folHlink"/>
          </a:solidFill>
          <a:ln>
            <a:noFill/>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TW" altLang="en-US" sz="2400" b="0">
              <a:solidFill>
                <a:schemeClr val="tx1"/>
              </a:solidFill>
              <a:latin typeface="Times New Roman" panose="02020603050405020304" pitchFamily="18" charset="0"/>
              <a:ea typeface="PMingLiU" pitchFamily="18" charset="-120"/>
            </a:endParaRPr>
          </a:p>
        </p:txBody>
      </p:sp>
      <p:sp>
        <p:nvSpPr>
          <p:cNvPr id="4" name="Line 4">
            <a:extLst>
              <a:ext uri="{FF2B5EF4-FFF2-40B4-BE49-F238E27FC236}">
                <a16:creationId xmlns:a16="http://schemas.microsoft.com/office/drawing/2014/main" id="{F550E2D8-DFCB-4E9A-AF71-6DC73686DDF7}"/>
              </a:ext>
            </a:extLst>
          </p:cNvPr>
          <p:cNvSpPr>
            <a:spLocks noChangeShapeType="1"/>
          </p:cNvSpPr>
          <p:nvPr/>
        </p:nvSpPr>
        <p:spPr bwMode="auto">
          <a:xfrm>
            <a:off x="508000" y="1008063"/>
            <a:ext cx="110744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5">
            <a:extLst>
              <a:ext uri="{FF2B5EF4-FFF2-40B4-BE49-F238E27FC236}">
                <a16:creationId xmlns:a16="http://schemas.microsoft.com/office/drawing/2014/main" id="{15A2B6C7-2994-415E-945C-D9A1BFC16036}"/>
              </a:ext>
            </a:extLst>
          </p:cNvPr>
          <p:cNvGrpSpPr>
            <a:grpSpLocks/>
          </p:cNvGrpSpPr>
          <p:nvPr/>
        </p:nvGrpSpPr>
        <p:grpSpPr bwMode="auto">
          <a:xfrm>
            <a:off x="23285" y="-58738"/>
            <a:ext cx="12168716" cy="1658938"/>
            <a:chOff x="0" y="-9"/>
            <a:chExt cx="5760" cy="1045"/>
          </a:xfrm>
        </p:grpSpPr>
        <p:sp>
          <p:nvSpPr>
            <p:cNvPr id="6" name="Freeform 6">
              <a:extLst>
                <a:ext uri="{FF2B5EF4-FFF2-40B4-BE49-F238E27FC236}">
                  <a16:creationId xmlns:a16="http://schemas.microsoft.com/office/drawing/2014/main" id="{72D88950-496C-42AB-B069-E3995B4C438E}"/>
                </a:ext>
              </a:extLst>
            </p:cNvPr>
            <p:cNvSpPr>
              <a:spLocks noChangeArrowheads="1"/>
            </p:cNvSpPr>
            <p:nvPr userDrawn="1"/>
          </p:nvSpPr>
          <p:spPr bwMode="auto">
            <a:xfrm>
              <a:off x="0" y="4"/>
              <a:ext cx="5760" cy="1032"/>
            </a:xfrm>
            <a:custGeom>
              <a:avLst/>
              <a:gdLst>
                <a:gd name="T0" fmla="*/ 5760 w 4848"/>
                <a:gd name="T1" fmla="*/ 1032 h 432"/>
                <a:gd name="T2" fmla="*/ 0 w 4848"/>
                <a:gd name="T3" fmla="*/ 1032 h 432"/>
                <a:gd name="T4" fmla="*/ 0 w 4848"/>
                <a:gd name="T5" fmla="*/ 0 h 432"/>
                <a:gd name="T6" fmla="*/ 5760 w 4848"/>
                <a:gd name="T7" fmla="*/ 0 h 432"/>
                <a:gd name="T8" fmla="*/ 5760 w 4848"/>
                <a:gd name="T9" fmla="*/ 1032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Group 7">
              <a:extLst>
                <a:ext uri="{FF2B5EF4-FFF2-40B4-BE49-F238E27FC236}">
                  <a16:creationId xmlns:a16="http://schemas.microsoft.com/office/drawing/2014/main" id="{0A1AB44B-D406-4339-AA60-1361A2246ADF}"/>
                </a:ext>
              </a:extLst>
            </p:cNvPr>
            <p:cNvGrpSpPr>
              <a:grpSpLocks/>
            </p:cNvGrpSpPr>
            <p:nvPr userDrawn="1"/>
          </p:nvGrpSpPr>
          <p:grpSpPr bwMode="auto">
            <a:xfrm>
              <a:off x="333" y="-9"/>
              <a:ext cx="5176" cy="1044"/>
              <a:chOff x="333" y="-9"/>
              <a:chExt cx="5176" cy="1044"/>
            </a:xfrm>
          </p:grpSpPr>
          <p:sp>
            <p:nvSpPr>
              <p:cNvPr id="36" name="Freeform 8">
                <a:extLst>
                  <a:ext uri="{FF2B5EF4-FFF2-40B4-BE49-F238E27FC236}">
                    <a16:creationId xmlns:a16="http://schemas.microsoft.com/office/drawing/2014/main" id="{72146096-8F2F-4B9C-BDB2-51BBCBD1F770}"/>
                  </a:ext>
                </a:extLst>
              </p:cNvPr>
              <p:cNvSpPr>
                <a:spLocks noChangeArrowheads="1"/>
              </p:cNvSpPr>
              <p:nvPr userDrawn="1"/>
            </p:nvSpPr>
            <p:spPr bwMode="auto">
              <a:xfrm>
                <a:off x="3230" y="949"/>
                <a:ext cx="17" cy="20"/>
              </a:xfrm>
              <a:custGeom>
                <a:avLst/>
                <a:gdLst>
                  <a:gd name="T0" fmla="*/ 6 w 15"/>
                  <a:gd name="T1" fmla="*/ 10 h 23"/>
                  <a:gd name="T2" fmla="*/ 17 w 15"/>
                  <a:gd name="T3" fmla="*/ 4 h 23"/>
                  <a:gd name="T4" fmla="*/ 15 w 15"/>
                  <a:gd name="T5" fmla="*/ 15 h 23"/>
                  <a:gd name="T6" fmla="*/ 6 w 15"/>
                  <a:gd name="T7" fmla="*/ 1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9">
                <a:extLst>
                  <a:ext uri="{FF2B5EF4-FFF2-40B4-BE49-F238E27FC236}">
                    <a16:creationId xmlns:a16="http://schemas.microsoft.com/office/drawing/2014/main" id="{4DB5119A-B3D3-4ABD-97DC-48F439F6C33D}"/>
                  </a:ext>
                </a:extLst>
              </p:cNvPr>
              <p:cNvSpPr>
                <a:spLocks noChangeArrowheads="1"/>
              </p:cNvSpPr>
              <p:nvPr userDrawn="1"/>
            </p:nvSpPr>
            <p:spPr bwMode="auto">
              <a:xfrm>
                <a:off x="3406" y="1015"/>
                <a:ext cx="21" cy="20"/>
              </a:xfrm>
              <a:custGeom>
                <a:avLst/>
                <a:gdLst>
                  <a:gd name="T0" fmla="*/ 3 w 20"/>
                  <a:gd name="T1" fmla="*/ 11 h 23"/>
                  <a:gd name="T2" fmla="*/ 12 w 20"/>
                  <a:gd name="T3" fmla="*/ 3 h 23"/>
                  <a:gd name="T4" fmla="*/ 7 w 20"/>
                  <a:gd name="T5" fmla="*/ 17 h 23"/>
                  <a:gd name="T6" fmla="*/ 3 w 20"/>
                  <a:gd name="T7" fmla="*/ 1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0">
                <a:extLst>
                  <a:ext uri="{FF2B5EF4-FFF2-40B4-BE49-F238E27FC236}">
                    <a16:creationId xmlns:a16="http://schemas.microsoft.com/office/drawing/2014/main" id="{B615DD2A-3033-4504-BA01-062FFE5E38A1}"/>
                  </a:ext>
                </a:extLst>
              </p:cNvPr>
              <p:cNvSpPr>
                <a:spLocks noChangeArrowheads="1"/>
              </p:cNvSpPr>
              <p:nvPr userDrawn="1"/>
            </p:nvSpPr>
            <p:spPr bwMode="auto">
              <a:xfrm>
                <a:off x="2909" y="908"/>
                <a:ext cx="31" cy="34"/>
              </a:xfrm>
              <a:custGeom>
                <a:avLst/>
                <a:gdLst>
                  <a:gd name="T0" fmla="*/ 17 w 30"/>
                  <a:gd name="T1" fmla="*/ 27 h 42"/>
                  <a:gd name="T2" fmla="*/ 8 w 30"/>
                  <a:gd name="T3" fmla="*/ 17 h 42"/>
                  <a:gd name="T4" fmla="*/ 0 w 30"/>
                  <a:gd name="T5" fmla="*/ 7 h 42"/>
                  <a:gd name="T6" fmla="*/ 17 w 30"/>
                  <a:gd name="T7" fmla="*/ 2 h 42"/>
                  <a:gd name="T8" fmla="*/ 31 w 30"/>
                  <a:gd name="T9" fmla="*/ 19 h 42"/>
                  <a:gd name="T10" fmla="*/ 29 w 30"/>
                  <a:gd name="T11" fmla="*/ 25 h 42"/>
                  <a:gd name="T12" fmla="*/ 17 w 30"/>
                  <a:gd name="T13" fmla="*/ 2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11">
                <a:extLst>
                  <a:ext uri="{FF2B5EF4-FFF2-40B4-BE49-F238E27FC236}">
                    <a16:creationId xmlns:a16="http://schemas.microsoft.com/office/drawing/2014/main" id="{9CA141AF-C511-4131-B286-04A4F851EC5D}"/>
                  </a:ext>
                </a:extLst>
              </p:cNvPr>
              <p:cNvSpPr>
                <a:spLocks noChangeArrowheads="1"/>
              </p:cNvSpPr>
              <p:nvPr userDrawn="1"/>
            </p:nvSpPr>
            <p:spPr bwMode="auto">
              <a:xfrm>
                <a:off x="2551" y="940"/>
                <a:ext cx="25" cy="12"/>
              </a:xfrm>
              <a:custGeom>
                <a:avLst/>
                <a:gdLst>
                  <a:gd name="T0" fmla="*/ 15 w 25"/>
                  <a:gd name="T1" fmla="*/ 12 h 16"/>
                  <a:gd name="T2" fmla="*/ 3 w 25"/>
                  <a:gd name="T3" fmla="*/ 6 h 16"/>
                  <a:gd name="T4" fmla="*/ 15 w 25"/>
                  <a:gd name="T5" fmla="*/ 0 h 16"/>
                  <a:gd name="T6" fmla="*/ 15 w 25"/>
                  <a:gd name="T7" fmla="*/ 1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12">
                <a:extLst>
                  <a:ext uri="{FF2B5EF4-FFF2-40B4-BE49-F238E27FC236}">
                    <a16:creationId xmlns:a16="http://schemas.microsoft.com/office/drawing/2014/main" id="{E5D4DCEE-107D-472F-87BD-7C95FFD2BC2B}"/>
                  </a:ext>
                </a:extLst>
              </p:cNvPr>
              <p:cNvSpPr>
                <a:spLocks noChangeArrowheads="1"/>
              </p:cNvSpPr>
              <p:nvPr userDrawn="1"/>
            </p:nvSpPr>
            <p:spPr bwMode="auto">
              <a:xfrm>
                <a:off x="2443" y="954"/>
                <a:ext cx="65" cy="39"/>
              </a:xfrm>
              <a:custGeom>
                <a:avLst/>
                <a:gdLst>
                  <a:gd name="T0" fmla="*/ 14 w 65"/>
                  <a:gd name="T1" fmla="*/ 20 h 46"/>
                  <a:gd name="T2" fmla="*/ 30 w 65"/>
                  <a:gd name="T3" fmla="*/ 3 h 46"/>
                  <a:gd name="T4" fmla="*/ 42 w 65"/>
                  <a:gd name="T5" fmla="*/ 0 h 46"/>
                  <a:gd name="T6" fmla="*/ 58 w 65"/>
                  <a:gd name="T7" fmla="*/ 10 h 46"/>
                  <a:gd name="T8" fmla="*/ 32 w 65"/>
                  <a:gd name="T9" fmla="*/ 22 h 46"/>
                  <a:gd name="T10" fmla="*/ 12 w 65"/>
                  <a:gd name="T11" fmla="*/ 39 h 46"/>
                  <a:gd name="T12" fmla="*/ 8 w 65"/>
                  <a:gd name="T13" fmla="*/ 17 h 46"/>
                  <a:gd name="T14" fmla="*/ 12 w 65"/>
                  <a:gd name="T15" fmla="*/ 12 h 46"/>
                  <a:gd name="T16" fmla="*/ 14 w 65"/>
                  <a:gd name="T17" fmla="*/ 2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13">
                <a:extLst>
                  <a:ext uri="{FF2B5EF4-FFF2-40B4-BE49-F238E27FC236}">
                    <a16:creationId xmlns:a16="http://schemas.microsoft.com/office/drawing/2014/main" id="{4F1D2ADD-B2E4-4A4E-BFD4-1232CB7743AE}"/>
                  </a:ext>
                </a:extLst>
              </p:cNvPr>
              <p:cNvSpPr>
                <a:spLocks noChangeArrowheads="1"/>
              </p:cNvSpPr>
              <p:nvPr userDrawn="1"/>
            </p:nvSpPr>
            <p:spPr bwMode="auto">
              <a:xfrm>
                <a:off x="2375" y="952"/>
                <a:ext cx="68" cy="39"/>
              </a:xfrm>
              <a:custGeom>
                <a:avLst/>
                <a:gdLst>
                  <a:gd name="T0" fmla="*/ 0 w 69"/>
                  <a:gd name="T1" fmla="*/ 26 h 47"/>
                  <a:gd name="T2" fmla="*/ 18 w 69"/>
                  <a:gd name="T3" fmla="*/ 21 h 47"/>
                  <a:gd name="T4" fmla="*/ 51 w 69"/>
                  <a:gd name="T5" fmla="*/ 1 h 47"/>
                  <a:gd name="T6" fmla="*/ 63 w 69"/>
                  <a:gd name="T7" fmla="*/ 2 h 47"/>
                  <a:gd name="T8" fmla="*/ 49 w 69"/>
                  <a:gd name="T9" fmla="*/ 16 h 47"/>
                  <a:gd name="T10" fmla="*/ 28 w 69"/>
                  <a:gd name="T11" fmla="*/ 27 h 47"/>
                  <a:gd name="T12" fmla="*/ 22 w 69"/>
                  <a:gd name="T13" fmla="*/ 39 h 47"/>
                  <a:gd name="T14" fmla="*/ 16 w 69"/>
                  <a:gd name="T15" fmla="*/ 37 h 47"/>
                  <a:gd name="T16" fmla="*/ 12 w 69"/>
                  <a:gd name="T17" fmla="*/ 32 h 47"/>
                  <a:gd name="T18" fmla="*/ 0 w 69"/>
                  <a:gd name="T19" fmla="*/ 29 h 47"/>
                  <a:gd name="T20" fmla="*/ 0 w 69"/>
                  <a:gd name="T21" fmla="*/ 26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14">
                <a:extLst>
                  <a:ext uri="{FF2B5EF4-FFF2-40B4-BE49-F238E27FC236}">
                    <a16:creationId xmlns:a16="http://schemas.microsoft.com/office/drawing/2014/main" id="{5B8A43AC-0B67-437E-B0B1-5E3348087490}"/>
                  </a:ext>
                </a:extLst>
              </p:cNvPr>
              <p:cNvSpPr>
                <a:spLocks noChangeArrowheads="1"/>
              </p:cNvSpPr>
              <p:nvPr userDrawn="1"/>
            </p:nvSpPr>
            <p:spPr bwMode="auto">
              <a:xfrm>
                <a:off x="2007" y="739"/>
                <a:ext cx="354" cy="228"/>
              </a:xfrm>
              <a:custGeom>
                <a:avLst/>
                <a:gdLst>
                  <a:gd name="T0" fmla="*/ 10 w 355"/>
                  <a:gd name="T1" fmla="*/ 3 h 277"/>
                  <a:gd name="T2" fmla="*/ 36 w 355"/>
                  <a:gd name="T3" fmla="*/ 15 h 277"/>
                  <a:gd name="T4" fmla="*/ 46 w 355"/>
                  <a:gd name="T5" fmla="*/ 25 h 277"/>
                  <a:gd name="T6" fmla="*/ 76 w 355"/>
                  <a:gd name="T7" fmla="*/ 43 h 277"/>
                  <a:gd name="T8" fmla="*/ 92 w 355"/>
                  <a:gd name="T9" fmla="*/ 54 h 277"/>
                  <a:gd name="T10" fmla="*/ 122 w 355"/>
                  <a:gd name="T11" fmla="*/ 81 h 277"/>
                  <a:gd name="T12" fmla="*/ 136 w 355"/>
                  <a:gd name="T13" fmla="*/ 105 h 277"/>
                  <a:gd name="T14" fmla="*/ 148 w 355"/>
                  <a:gd name="T15" fmla="*/ 109 h 277"/>
                  <a:gd name="T16" fmla="*/ 154 w 355"/>
                  <a:gd name="T17" fmla="*/ 123 h 277"/>
                  <a:gd name="T18" fmla="*/ 176 w 355"/>
                  <a:gd name="T19" fmla="*/ 125 h 277"/>
                  <a:gd name="T20" fmla="*/ 170 w 355"/>
                  <a:gd name="T21" fmla="*/ 161 h 277"/>
                  <a:gd name="T22" fmla="*/ 179 w 355"/>
                  <a:gd name="T23" fmla="*/ 184 h 277"/>
                  <a:gd name="T24" fmla="*/ 197 w 355"/>
                  <a:gd name="T25" fmla="*/ 191 h 277"/>
                  <a:gd name="T26" fmla="*/ 215 w 355"/>
                  <a:gd name="T27" fmla="*/ 193 h 277"/>
                  <a:gd name="T28" fmla="*/ 235 w 355"/>
                  <a:gd name="T29" fmla="*/ 199 h 277"/>
                  <a:gd name="T30" fmla="*/ 253 w 355"/>
                  <a:gd name="T31" fmla="*/ 194 h 277"/>
                  <a:gd name="T32" fmla="*/ 271 w 355"/>
                  <a:gd name="T33" fmla="*/ 204 h 277"/>
                  <a:gd name="T34" fmla="*/ 295 w 355"/>
                  <a:gd name="T35" fmla="*/ 211 h 277"/>
                  <a:gd name="T36" fmla="*/ 313 w 355"/>
                  <a:gd name="T37" fmla="*/ 217 h 277"/>
                  <a:gd name="T38" fmla="*/ 351 w 355"/>
                  <a:gd name="T39" fmla="*/ 219 h 277"/>
                  <a:gd name="T40" fmla="*/ 341 w 355"/>
                  <a:gd name="T41" fmla="*/ 226 h 277"/>
                  <a:gd name="T42" fmla="*/ 321 w 355"/>
                  <a:gd name="T43" fmla="*/ 224 h 277"/>
                  <a:gd name="T44" fmla="*/ 299 w 355"/>
                  <a:gd name="T45" fmla="*/ 222 h 277"/>
                  <a:gd name="T46" fmla="*/ 287 w 355"/>
                  <a:gd name="T47" fmla="*/ 219 h 277"/>
                  <a:gd name="T48" fmla="*/ 251 w 355"/>
                  <a:gd name="T49" fmla="*/ 217 h 277"/>
                  <a:gd name="T50" fmla="*/ 233 w 355"/>
                  <a:gd name="T51" fmla="*/ 214 h 277"/>
                  <a:gd name="T52" fmla="*/ 172 w 355"/>
                  <a:gd name="T53" fmla="*/ 199 h 277"/>
                  <a:gd name="T54" fmla="*/ 160 w 355"/>
                  <a:gd name="T55" fmla="*/ 178 h 277"/>
                  <a:gd name="T56" fmla="*/ 126 w 355"/>
                  <a:gd name="T57" fmla="*/ 165 h 277"/>
                  <a:gd name="T58" fmla="*/ 108 w 355"/>
                  <a:gd name="T59" fmla="*/ 153 h 277"/>
                  <a:gd name="T60" fmla="*/ 94 w 355"/>
                  <a:gd name="T61" fmla="*/ 130 h 277"/>
                  <a:gd name="T62" fmla="*/ 68 w 355"/>
                  <a:gd name="T63" fmla="*/ 89 h 277"/>
                  <a:gd name="T64" fmla="*/ 64 w 355"/>
                  <a:gd name="T65" fmla="*/ 84 h 277"/>
                  <a:gd name="T66" fmla="*/ 58 w 355"/>
                  <a:gd name="T67" fmla="*/ 82 h 277"/>
                  <a:gd name="T68" fmla="*/ 54 w 355"/>
                  <a:gd name="T69" fmla="*/ 72 h 277"/>
                  <a:gd name="T70" fmla="*/ 38 w 355"/>
                  <a:gd name="T71" fmla="*/ 48 h 277"/>
                  <a:gd name="T72" fmla="*/ 20 w 355"/>
                  <a:gd name="T73" fmla="*/ 33 h 277"/>
                  <a:gd name="T74" fmla="*/ 4 w 355"/>
                  <a:gd name="T75" fmla="*/ 18 h 277"/>
                  <a:gd name="T76" fmla="*/ 10 w 355"/>
                  <a:gd name="T77" fmla="*/ 2 h 277"/>
                  <a:gd name="T78" fmla="*/ 10 w 355"/>
                  <a:gd name="T79" fmla="*/ 3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15">
                <a:extLst>
                  <a:ext uri="{FF2B5EF4-FFF2-40B4-BE49-F238E27FC236}">
                    <a16:creationId xmlns:a16="http://schemas.microsoft.com/office/drawing/2014/main" id="{D8FBB3B0-7F9A-4C79-82B4-D84BFD963B6C}"/>
                  </a:ext>
                </a:extLst>
              </p:cNvPr>
              <p:cNvSpPr>
                <a:spLocks noChangeArrowheads="1"/>
              </p:cNvSpPr>
              <p:nvPr userDrawn="1"/>
            </p:nvSpPr>
            <p:spPr bwMode="auto">
              <a:xfrm>
                <a:off x="2222" y="724"/>
                <a:ext cx="157" cy="167"/>
              </a:xfrm>
              <a:custGeom>
                <a:avLst/>
                <a:gdLst>
                  <a:gd name="T0" fmla="*/ 54 w 156"/>
                  <a:gd name="T1" fmla="*/ 54 h 206"/>
                  <a:gd name="T2" fmla="*/ 66 w 156"/>
                  <a:gd name="T3" fmla="*/ 47 h 206"/>
                  <a:gd name="T4" fmla="*/ 68 w 156"/>
                  <a:gd name="T5" fmla="*/ 42 h 206"/>
                  <a:gd name="T6" fmla="*/ 81 w 156"/>
                  <a:gd name="T7" fmla="*/ 36 h 206"/>
                  <a:gd name="T8" fmla="*/ 107 w 156"/>
                  <a:gd name="T9" fmla="*/ 18 h 206"/>
                  <a:gd name="T10" fmla="*/ 113 w 156"/>
                  <a:gd name="T11" fmla="*/ 3 h 206"/>
                  <a:gd name="T12" fmla="*/ 125 w 156"/>
                  <a:gd name="T13" fmla="*/ 0 h 206"/>
                  <a:gd name="T14" fmla="*/ 151 w 156"/>
                  <a:gd name="T15" fmla="*/ 23 h 206"/>
                  <a:gd name="T16" fmla="*/ 147 w 156"/>
                  <a:gd name="T17" fmla="*/ 36 h 206"/>
                  <a:gd name="T18" fmla="*/ 127 w 156"/>
                  <a:gd name="T19" fmla="*/ 52 h 206"/>
                  <a:gd name="T20" fmla="*/ 133 w 156"/>
                  <a:gd name="T21" fmla="*/ 76 h 206"/>
                  <a:gd name="T22" fmla="*/ 143 w 156"/>
                  <a:gd name="T23" fmla="*/ 89 h 206"/>
                  <a:gd name="T24" fmla="*/ 147 w 156"/>
                  <a:gd name="T25" fmla="*/ 104 h 206"/>
                  <a:gd name="T26" fmla="*/ 129 w 156"/>
                  <a:gd name="T27" fmla="*/ 104 h 206"/>
                  <a:gd name="T28" fmla="*/ 117 w 156"/>
                  <a:gd name="T29" fmla="*/ 118 h 206"/>
                  <a:gd name="T30" fmla="*/ 105 w 156"/>
                  <a:gd name="T31" fmla="*/ 126 h 206"/>
                  <a:gd name="T32" fmla="*/ 101 w 156"/>
                  <a:gd name="T33" fmla="*/ 161 h 206"/>
                  <a:gd name="T34" fmla="*/ 89 w 156"/>
                  <a:gd name="T35" fmla="*/ 164 h 206"/>
                  <a:gd name="T36" fmla="*/ 83 w 156"/>
                  <a:gd name="T37" fmla="*/ 167 h 206"/>
                  <a:gd name="T38" fmla="*/ 76 w 156"/>
                  <a:gd name="T39" fmla="*/ 164 h 206"/>
                  <a:gd name="T40" fmla="*/ 72 w 156"/>
                  <a:gd name="T41" fmla="*/ 154 h 206"/>
                  <a:gd name="T42" fmla="*/ 60 w 156"/>
                  <a:gd name="T43" fmla="*/ 151 h 206"/>
                  <a:gd name="T44" fmla="*/ 42 w 156"/>
                  <a:gd name="T45" fmla="*/ 157 h 206"/>
                  <a:gd name="T46" fmla="*/ 28 w 156"/>
                  <a:gd name="T47" fmla="*/ 151 h 206"/>
                  <a:gd name="T48" fmla="*/ 10 w 156"/>
                  <a:gd name="T49" fmla="*/ 120 h 206"/>
                  <a:gd name="T50" fmla="*/ 4 w 156"/>
                  <a:gd name="T51" fmla="*/ 105 h 206"/>
                  <a:gd name="T52" fmla="*/ 0 w 156"/>
                  <a:gd name="T53" fmla="*/ 96 h 206"/>
                  <a:gd name="T54" fmla="*/ 20 w 156"/>
                  <a:gd name="T55" fmla="*/ 78 h 206"/>
                  <a:gd name="T56" fmla="*/ 32 w 156"/>
                  <a:gd name="T57" fmla="*/ 84 h 206"/>
                  <a:gd name="T58" fmla="*/ 34 w 156"/>
                  <a:gd name="T59" fmla="*/ 65 h 206"/>
                  <a:gd name="T60" fmla="*/ 52 w 156"/>
                  <a:gd name="T61" fmla="*/ 57 h 206"/>
                  <a:gd name="T62" fmla="*/ 54 w 156"/>
                  <a:gd name="T63" fmla="*/ 54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6">
                <a:extLst>
                  <a:ext uri="{FF2B5EF4-FFF2-40B4-BE49-F238E27FC236}">
                    <a16:creationId xmlns:a16="http://schemas.microsoft.com/office/drawing/2014/main" id="{A5A3EF8E-1C0F-48C9-881E-D692D8842090}"/>
                  </a:ext>
                </a:extLst>
              </p:cNvPr>
              <p:cNvSpPr>
                <a:spLocks noChangeArrowheads="1"/>
              </p:cNvSpPr>
              <p:nvPr userDrawn="1"/>
            </p:nvSpPr>
            <p:spPr bwMode="auto">
              <a:xfrm>
                <a:off x="2375" y="800"/>
                <a:ext cx="110" cy="32"/>
              </a:xfrm>
              <a:custGeom>
                <a:avLst/>
                <a:gdLst>
                  <a:gd name="T0" fmla="*/ 4 w 109"/>
                  <a:gd name="T1" fmla="*/ 27 h 38"/>
                  <a:gd name="T2" fmla="*/ 18 w 109"/>
                  <a:gd name="T3" fmla="*/ 8 h 38"/>
                  <a:gd name="T4" fmla="*/ 46 w 109"/>
                  <a:gd name="T5" fmla="*/ 17 h 38"/>
                  <a:gd name="T6" fmla="*/ 73 w 109"/>
                  <a:gd name="T7" fmla="*/ 12 h 38"/>
                  <a:gd name="T8" fmla="*/ 91 w 109"/>
                  <a:gd name="T9" fmla="*/ 0 h 38"/>
                  <a:gd name="T10" fmla="*/ 77 w 109"/>
                  <a:gd name="T11" fmla="*/ 22 h 38"/>
                  <a:gd name="T12" fmla="*/ 61 w 109"/>
                  <a:gd name="T13" fmla="*/ 32 h 38"/>
                  <a:gd name="T14" fmla="*/ 42 w 109"/>
                  <a:gd name="T15" fmla="*/ 27 h 38"/>
                  <a:gd name="T16" fmla="*/ 14 w 109"/>
                  <a:gd name="T17" fmla="*/ 25 h 38"/>
                  <a:gd name="T18" fmla="*/ 4 w 109"/>
                  <a:gd name="T19" fmla="*/ 2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7">
                <a:extLst>
                  <a:ext uri="{FF2B5EF4-FFF2-40B4-BE49-F238E27FC236}">
                    <a16:creationId xmlns:a16="http://schemas.microsoft.com/office/drawing/2014/main" id="{159C1F82-B57B-460C-9E4D-5B64DFD7FD14}"/>
                  </a:ext>
                </a:extLst>
              </p:cNvPr>
              <p:cNvSpPr>
                <a:spLocks noChangeArrowheads="1"/>
              </p:cNvSpPr>
              <p:nvPr userDrawn="1"/>
            </p:nvSpPr>
            <p:spPr bwMode="auto">
              <a:xfrm>
                <a:off x="2370" y="839"/>
                <a:ext cx="75" cy="84"/>
              </a:xfrm>
              <a:custGeom>
                <a:avLst/>
                <a:gdLst>
                  <a:gd name="T0" fmla="*/ 8 w 76"/>
                  <a:gd name="T1" fmla="*/ 15 h 104"/>
                  <a:gd name="T2" fmla="*/ 18 w 76"/>
                  <a:gd name="T3" fmla="*/ 0 h 104"/>
                  <a:gd name="T4" fmla="*/ 34 w 76"/>
                  <a:gd name="T5" fmla="*/ 15 h 104"/>
                  <a:gd name="T6" fmla="*/ 61 w 76"/>
                  <a:gd name="T7" fmla="*/ 3 h 104"/>
                  <a:gd name="T8" fmla="*/ 45 w 76"/>
                  <a:gd name="T9" fmla="*/ 27 h 104"/>
                  <a:gd name="T10" fmla="*/ 53 w 76"/>
                  <a:gd name="T11" fmla="*/ 39 h 104"/>
                  <a:gd name="T12" fmla="*/ 57 w 76"/>
                  <a:gd name="T13" fmla="*/ 48 h 104"/>
                  <a:gd name="T14" fmla="*/ 45 w 76"/>
                  <a:gd name="T15" fmla="*/ 60 h 104"/>
                  <a:gd name="T16" fmla="*/ 34 w 76"/>
                  <a:gd name="T17" fmla="*/ 48 h 104"/>
                  <a:gd name="T18" fmla="*/ 22 w 76"/>
                  <a:gd name="T19" fmla="*/ 39 h 104"/>
                  <a:gd name="T20" fmla="*/ 28 w 76"/>
                  <a:gd name="T21" fmla="*/ 55 h 104"/>
                  <a:gd name="T22" fmla="*/ 30 w 76"/>
                  <a:gd name="T23" fmla="*/ 60 h 104"/>
                  <a:gd name="T24" fmla="*/ 20 w 76"/>
                  <a:gd name="T25" fmla="*/ 84 h 104"/>
                  <a:gd name="T26" fmla="*/ 12 w 76"/>
                  <a:gd name="T27" fmla="*/ 82 h 104"/>
                  <a:gd name="T28" fmla="*/ 8 w 76"/>
                  <a:gd name="T29" fmla="*/ 73 h 104"/>
                  <a:gd name="T30" fmla="*/ 0 w 76"/>
                  <a:gd name="T31" fmla="*/ 44 h 104"/>
                  <a:gd name="T32" fmla="*/ 2 w 76"/>
                  <a:gd name="T33" fmla="*/ 24 h 104"/>
                  <a:gd name="T34" fmla="*/ 8 w 76"/>
                  <a:gd name="T35" fmla="*/ 15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8">
                <a:extLst>
                  <a:ext uri="{FF2B5EF4-FFF2-40B4-BE49-F238E27FC236}">
                    <a16:creationId xmlns:a16="http://schemas.microsoft.com/office/drawing/2014/main" id="{A337FFE7-BF30-44AF-8712-8612815833EC}"/>
                  </a:ext>
                </a:extLst>
              </p:cNvPr>
              <p:cNvSpPr>
                <a:spLocks noChangeArrowheads="1"/>
              </p:cNvSpPr>
              <p:nvPr userDrawn="1"/>
            </p:nvSpPr>
            <p:spPr bwMode="auto">
              <a:xfrm>
                <a:off x="2497" y="793"/>
                <a:ext cx="37" cy="49"/>
              </a:xfrm>
              <a:custGeom>
                <a:avLst/>
                <a:gdLst>
                  <a:gd name="T0" fmla="*/ 3 w 37"/>
                  <a:gd name="T1" fmla="*/ 22 h 61"/>
                  <a:gd name="T2" fmla="*/ 13 w 37"/>
                  <a:gd name="T3" fmla="*/ 0 h 61"/>
                  <a:gd name="T4" fmla="*/ 15 w 37"/>
                  <a:gd name="T5" fmla="*/ 22 h 61"/>
                  <a:gd name="T6" fmla="*/ 37 w 37"/>
                  <a:gd name="T7" fmla="*/ 31 h 61"/>
                  <a:gd name="T8" fmla="*/ 19 w 37"/>
                  <a:gd name="T9" fmla="*/ 35 h 61"/>
                  <a:gd name="T10" fmla="*/ 5 w 37"/>
                  <a:gd name="T11" fmla="*/ 47 h 61"/>
                  <a:gd name="T12" fmla="*/ 1 w 37"/>
                  <a:gd name="T13" fmla="*/ 27 h 61"/>
                  <a:gd name="T14" fmla="*/ 3 w 37"/>
                  <a:gd name="T15" fmla="*/ 2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9">
                <a:extLst>
                  <a:ext uri="{FF2B5EF4-FFF2-40B4-BE49-F238E27FC236}">
                    <a16:creationId xmlns:a16="http://schemas.microsoft.com/office/drawing/2014/main" id="{30E7281C-83F8-4303-AD4F-156A1511292C}"/>
                  </a:ext>
                </a:extLst>
              </p:cNvPr>
              <p:cNvSpPr>
                <a:spLocks noChangeArrowheads="1"/>
              </p:cNvSpPr>
              <p:nvPr userDrawn="1"/>
            </p:nvSpPr>
            <p:spPr bwMode="auto">
              <a:xfrm>
                <a:off x="2506" y="869"/>
                <a:ext cx="47" cy="24"/>
              </a:xfrm>
              <a:custGeom>
                <a:avLst/>
                <a:gdLst>
                  <a:gd name="T0" fmla="*/ 7 w 49"/>
                  <a:gd name="T1" fmla="*/ 0 h 29"/>
                  <a:gd name="T2" fmla="*/ 28 w 49"/>
                  <a:gd name="T3" fmla="*/ 0 h 29"/>
                  <a:gd name="T4" fmla="*/ 47 w 49"/>
                  <a:gd name="T5" fmla="*/ 13 h 29"/>
                  <a:gd name="T6" fmla="*/ 34 w 49"/>
                  <a:gd name="T7" fmla="*/ 12 h 29"/>
                  <a:gd name="T8" fmla="*/ 3 w 49"/>
                  <a:gd name="T9" fmla="*/ 13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20">
                <a:extLst>
                  <a:ext uri="{FF2B5EF4-FFF2-40B4-BE49-F238E27FC236}">
                    <a16:creationId xmlns:a16="http://schemas.microsoft.com/office/drawing/2014/main" id="{55B883E0-C3DC-4F5F-B972-92FC9D0341CA}"/>
                  </a:ext>
                </a:extLst>
              </p:cNvPr>
              <p:cNvSpPr>
                <a:spLocks noChangeArrowheads="1"/>
              </p:cNvSpPr>
              <p:nvPr userDrawn="1"/>
            </p:nvSpPr>
            <p:spPr bwMode="auto">
              <a:xfrm>
                <a:off x="2555" y="832"/>
                <a:ext cx="61" cy="42"/>
              </a:xfrm>
              <a:custGeom>
                <a:avLst/>
                <a:gdLst>
                  <a:gd name="T0" fmla="*/ 21 w 61"/>
                  <a:gd name="T1" fmla="*/ 33 h 48"/>
                  <a:gd name="T2" fmla="*/ 15 w 61"/>
                  <a:gd name="T3" fmla="*/ 23 h 48"/>
                  <a:gd name="T4" fmla="*/ 3 w 61"/>
                  <a:gd name="T5" fmla="*/ 19 h 48"/>
                  <a:gd name="T6" fmla="*/ 13 w 61"/>
                  <a:gd name="T7" fmla="*/ 7 h 48"/>
                  <a:gd name="T8" fmla="*/ 25 w 61"/>
                  <a:gd name="T9" fmla="*/ 0 h 48"/>
                  <a:gd name="T10" fmla="*/ 49 w 61"/>
                  <a:gd name="T11" fmla="*/ 9 h 48"/>
                  <a:gd name="T12" fmla="*/ 53 w 61"/>
                  <a:gd name="T13" fmla="*/ 18 h 48"/>
                  <a:gd name="T14" fmla="*/ 61 w 61"/>
                  <a:gd name="T15" fmla="*/ 28 h 48"/>
                  <a:gd name="T16" fmla="*/ 41 w 61"/>
                  <a:gd name="T17" fmla="*/ 33 h 48"/>
                  <a:gd name="T18" fmla="*/ 23 w 61"/>
                  <a:gd name="T19" fmla="*/ 39 h 48"/>
                  <a:gd name="T20" fmla="*/ 21 w 61"/>
                  <a:gd name="T21" fmla="*/ 33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21">
                <a:extLst>
                  <a:ext uri="{FF2B5EF4-FFF2-40B4-BE49-F238E27FC236}">
                    <a16:creationId xmlns:a16="http://schemas.microsoft.com/office/drawing/2014/main" id="{DFACE397-69FB-4CC6-B1FB-015D97F7B5C9}"/>
                  </a:ext>
                </a:extLst>
              </p:cNvPr>
              <p:cNvSpPr>
                <a:spLocks noChangeArrowheads="1"/>
              </p:cNvSpPr>
              <p:nvPr userDrawn="1"/>
            </p:nvSpPr>
            <p:spPr bwMode="auto">
              <a:xfrm>
                <a:off x="2572" y="852"/>
                <a:ext cx="286" cy="149"/>
              </a:xfrm>
              <a:custGeom>
                <a:avLst/>
                <a:gdLst>
                  <a:gd name="T0" fmla="*/ 46 w 286"/>
                  <a:gd name="T1" fmla="*/ 23 h 182"/>
                  <a:gd name="T2" fmla="*/ 36 w 286"/>
                  <a:gd name="T3" fmla="*/ 11 h 182"/>
                  <a:gd name="T4" fmla="*/ 26 w 286"/>
                  <a:gd name="T5" fmla="*/ 25 h 182"/>
                  <a:gd name="T6" fmla="*/ 0 w 286"/>
                  <a:gd name="T7" fmla="*/ 20 h 182"/>
                  <a:gd name="T8" fmla="*/ 10 w 286"/>
                  <a:gd name="T9" fmla="*/ 34 h 182"/>
                  <a:gd name="T10" fmla="*/ 16 w 286"/>
                  <a:gd name="T11" fmla="*/ 51 h 182"/>
                  <a:gd name="T12" fmla="*/ 24 w 286"/>
                  <a:gd name="T13" fmla="*/ 39 h 182"/>
                  <a:gd name="T14" fmla="*/ 30 w 286"/>
                  <a:gd name="T15" fmla="*/ 36 h 182"/>
                  <a:gd name="T16" fmla="*/ 48 w 286"/>
                  <a:gd name="T17" fmla="*/ 46 h 182"/>
                  <a:gd name="T18" fmla="*/ 70 w 286"/>
                  <a:gd name="T19" fmla="*/ 51 h 182"/>
                  <a:gd name="T20" fmla="*/ 88 w 286"/>
                  <a:gd name="T21" fmla="*/ 59 h 182"/>
                  <a:gd name="T22" fmla="*/ 106 w 286"/>
                  <a:gd name="T23" fmla="*/ 84 h 182"/>
                  <a:gd name="T24" fmla="*/ 104 w 286"/>
                  <a:gd name="T25" fmla="*/ 100 h 182"/>
                  <a:gd name="T26" fmla="*/ 98 w 286"/>
                  <a:gd name="T27" fmla="*/ 110 h 182"/>
                  <a:gd name="T28" fmla="*/ 122 w 286"/>
                  <a:gd name="T29" fmla="*/ 105 h 182"/>
                  <a:gd name="T30" fmla="*/ 140 w 286"/>
                  <a:gd name="T31" fmla="*/ 115 h 182"/>
                  <a:gd name="T32" fmla="*/ 168 w 286"/>
                  <a:gd name="T33" fmla="*/ 121 h 182"/>
                  <a:gd name="T34" fmla="*/ 174 w 286"/>
                  <a:gd name="T35" fmla="*/ 120 h 182"/>
                  <a:gd name="T36" fmla="*/ 168 w 286"/>
                  <a:gd name="T37" fmla="*/ 110 h 182"/>
                  <a:gd name="T38" fmla="*/ 178 w 286"/>
                  <a:gd name="T39" fmla="*/ 111 h 182"/>
                  <a:gd name="T40" fmla="*/ 186 w 286"/>
                  <a:gd name="T41" fmla="*/ 97 h 182"/>
                  <a:gd name="T42" fmla="*/ 202 w 286"/>
                  <a:gd name="T43" fmla="*/ 100 h 182"/>
                  <a:gd name="T44" fmla="*/ 214 w 286"/>
                  <a:gd name="T45" fmla="*/ 106 h 182"/>
                  <a:gd name="T46" fmla="*/ 244 w 286"/>
                  <a:gd name="T47" fmla="*/ 138 h 182"/>
                  <a:gd name="T48" fmla="*/ 262 w 286"/>
                  <a:gd name="T49" fmla="*/ 146 h 182"/>
                  <a:gd name="T50" fmla="*/ 284 w 286"/>
                  <a:gd name="T51" fmla="*/ 139 h 182"/>
                  <a:gd name="T52" fmla="*/ 268 w 286"/>
                  <a:gd name="T53" fmla="*/ 131 h 182"/>
                  <a:gd name="T54" fmla="*/ 256 w 286"/>
                  <a:gd name="T55" fmla="*/ 113 h 182"/>
                  <a:gd name="T56" fmla="*/ 250 w 286"/>
                  <a:gd name="T57" fmla="*/ 108 h 182"/>
                  <a:gd name="T58" fmla="*/ 248 w 286"/>
                  <a:gd name="T59" fmla="*/ 100 h 182"/>
                  <a:gd name="T60" fmla="*/ 236 w 286"/>
                  <a:gd name="T61" fmla="*/ 95 h 182"/>
                  <a:gd name="T62" fmla="*/ 240 w 286"/>
                  <a:gd name="T63" fmla="*/ 79 h 182"/>
                  <a:gd name="T64" fmla="*/ 220 w 286"/>
                  <a:gd name="T65" fmla="*/ 70 h 182"/>
                  <a:gd name="T66" fmla="*/ 210 w 286"/>
                  <a:gd name="T67" fmla="*/ 57 h 182"/>
                  <a:gd name="T68" fmla="*/ 190 w 286"/>
                  <a:gd name="T69" fmla="*/ 44 h 182"/>
                  <a:gd name="T70" fmla="*/ 168 w 286"/>
                  <a:gd name="T71" fmla="*/ 31 h 182"/>
                  <a:gd name="T72" fmla="*/ 156 w 286"/>
                  <a:gd name="T73" fmla="*/ 28 h 182"/>
                  <a:gd name="T74" fmla="*/ 120 w 286"/>
                  <a:gd name="T75" fmla="*/ 13 h 182"/>
                  <a:gd name="T76" fmla="*/ 102 w 286"/>
                  <a:gd name="T77" fmla="*/ 3 h 182"/>
                  <a:gd name="T78" fmla="*/ 96 w 286"/>
                  <a:gd name="T79" fmla="*/ 0 h 182"/>
                  <a:gd name="T80" fmla="*/ 70 w 286"/>
                  <a:gd name="T81" fmla="*/ 8 h 182"/>
                  <a:gd name="T82" fmla="*/ 56 w 286"/>
                  <a:gd name="T83" fmla="*/ 26 h 182"/>
                  <a:gd name="T84" fmla="*/ 46 w 286"/>
                  <a:gd name="T85" fmla="*/ 23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22">
                <a:extLst>
                  <a:ext uri="{FF2B5EF4-FFF2-40B4-BE49-F238E27FC236}">
                    <a16:creationId xmlns:a16="http://schemas.microsoft.com/office/drawing/2014/main" id="{278D3112-EC68-4986-A9BE-6985F8350AC0}"/>
                  </a:ext>
                </a:extLst>
              </p:cNvPr>
              <p:cNvSpPr>
                <a:spLocks noChangeArrowheads="1"/>
              </p:cNvSpPr>
              <p:nvPr userDrawn="1"/>
            </p:nvSpPr>
            <p:spPr bwMode="auto">
              <a:xfrm>
                <a:off x="2820" y="866"/>
                <a:ext cx="78" cy="64"/>
              </a:xfrm>
              <a:custGeom>
                <a:avLst/>
                <a:gdLst>
                  <a:gd name="T0" fmla="*/ 1 w 78"/>
                  <a:gd name="T1" fmla="*/ 48 h 78"/>
                  <a:gd name="T2" fmla="*/ 27 w 78"/>
                  <a:gd name="T3" fmla="*/ 49 h 78"/>
                  <a:gd name="T4" fmla="*/ 45 w 78"/>
                  <a:gd name="T5" fmla="*/ 39 h 78"/>
                  <a:gd name="T6" fmla="*/ 57 w 78"/>
                  <a:gd name="T7" fmla="*/ 25 h 78"/>
                  <a:gd name="T8" fmla="*/ 43 w 78"/>
                  <a:gd name="T9" fmla="*/ 11 h 78"/>
                  <a:gd name="T10" fmla="*/ 43 w 78"/>
                  <a:gd name="T11" fmla="*/ 3 h 78"/>
                  <a:gd name="T12" fmla="*/ 71 w 78"/>
                  <a:gd name="T13" fmla="*/ 21 h 78"/>
                  <a:gd name="T14" fmla="*/ 67 w 78"/>
                  <a:gd name="T15" fmla="*/ 44 h 78"/>
                  <a:gd name="T16" fmla="*/ 33 w 78"/>
                  <a:gd name="T17" fmla="*/ 64 h 78"/>
                  <a:gd name="T18" fmla="*/ 9 w 78"/>
                  <a:gd name="T19" fmla="*/ 54 h 78"/>
                  <a:gd name="T20" fmla="*/ 3 w 78"/>
                  <a:gd name="T21" fmla="*/ 51 h 78"/>
                  <a:gd name="T22" fmla="*/ 1 w 78"/>
                  <a:gd name="T23" fmla="*/ 48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23">
                <a:extLst>
                  <a:ext uri="{FF2B5EF4-FFF2-40B4-BE49-F238E27FC236}">
                    <a16:creationId xmlns:a16="http://schemas.microsoft.com/office/drawing/2014/main" id="{99A567E4-78B3-467A-B43B-30B39555CA28}"/>
                  </a:ext>
                </a:extLst>
              </p:cNvPr>
              <p:cNvSpPr>
                <a:spLocks noChangeArrowheads="1"/>
              </p:cNvSpPr>
              <p:nvPr userDrawn="1"/>
            </p:nvSpPr>
            <p:spPr bwMode="auto">
              <a:xfrm>
                <a:off x="2984" y="732"/>
                <a:ext cx="19" cy="14"/>
              </a:xfrm>
              <a:custGeom>
                <a:avLst/>
                <a:gdLst>
                  <a:gd name="T0" fmla="*/ 3 w 17"/>
                  <a:gd name="T1" fmla="*/ 3 h 18"/>
                  <a:gd name="T2" fmla="*/ 3 w 17"/>
                  <a:gd name="T3" fmla="*/ 11 h 18"/>
                  <a:gd name="T4" fmla="*/ 3 w 17"/>
                  <a:gd name="T5" fmla="*/ 3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24">
                <a:extLst>
                  <a:ext uri="{FF2B5EF4-FFF2-40B4-BE49-F238E27FC236}">
                    <a16:creationId xmlns:a16="http://schemas.microsoft.com/office/drawing/2014/main" id="{ED80C6DA-5618-4D25-A248-34CDD6AB8C45}"/>
                  </a:ext>
                </a:extLst>
              </p:cNvPr>
              <p:cNvSpPr>
                <a:spLocks noChangeArrowheads="1"/>
              </p:cNvSpPr>
              <p:nvPr userDrawn="1"/>
            </p:nvSpPr>
            <p:spPr bwMode="auto">
              <a:xfrm>
                <a:off x="3083" y="830"/>
                <a:ext cx="26" cy="19"/>
              </a:xfrm>
              <a:custGeom>
                <a:avLst/>
                <a:gdLst>
                  <a:gd name="T0" fmla="*/ 8 w 26"/>
                  <a:gd name="T1" fmla="*/ 12 h 22"/>
                  <a:gd name="T2" fmla="*/ 14 w 26"/>
                  <a:gd name="T3" fmla="*/ 0 h 22"/>
                  <a:gd name="T4" fmla="*/ 14 w 26"/>
                  <a:gd name="T5" fmla="*/ 19 h 22"/>
                  <a:gd name="T6" fmla="*/ 8 w 26"/>
                  <a:gd name="T7" fmla="*/ 12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25">
                <a:extLst>
                  <a:ext uri="{FF2B5EF4-FFF2-40B4-BE49-F238E27FC236}">
                    <a16:creationId xmlns:a16="http://schemas.microsoft.com/office/drawing/2014/main" id="{4B28E518-EC9F-40F5-B396-BEEE06319029}"/>
                  </a:ext>
                </a:extLst>
              </p:cNvPr>
              <p:cNvSpPr>
                <a:spLocks noChangeArrowheads="1"/>
              </p:cNvSpPr>
              <p:nvPr userDrawn="1"/>
            </p:nvSpPr>
            <p:spPr bwMode="auto">
              <a:xfrm>
                <a:off x="2766" y="610"/>
                <a:ext cx="19" cy="12"/>
              </a:xfrm>
              <a:custGeom>
                <a:avLst/>
                <a:gdLst>
                  <a:gd name="T0" fmla="*/ 7 w 20"/>
                  <a:gd name="T1" fmla="*/ 10 h 15"/>
                  <a:gd name="T2" fmla="*/ 16 w 20"/>
                  <a:gd name="T3" fmla="*/ 2 h 15"/>
                  <a:gd name="T4" fmla="*/ 9 w 20"/>
                  <a:gd name="T5" fmla="*/ 10 h 15"/>
                  <a:gd name="T6" fmla="*/ 7 w 20"/>
                  <a:gd name="T7" fmla="*/ 1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26">
                <a:extLst>
                  <a:ext uri="{FF2B5EF4-FFF2-40B4-BE49-F238E27FC236}">
                    <a16:creationId xmlns:a16="http://schemas.microsoft.com/office/drawing/2014/main" id="{4875D291-0E00-47F6-8542-585091D169D3}"/>
                  </a:ext>
                </a:extLst>
              </p:cNvPr>
              <p:cNvSpPr>
                <a:spLocks noChangeArrowheads="1"/>
              </p:cNvSpPr>
              <p:nvPr userDrawn="1"/>
            </p:nvSpPr>
            <p:spPr bwMode="auto">
              <a:xfrm>
                <a:off x="2600" y="712"/>
                <a:ext cx="19" cy="12"/>
              </a:xfrm>
              <a:custGeom>
                <a:avLst/>
                <a:gdLst>
                  <a:gd name="T0" fmla="*/ 7 w 20"/>
                  <a:gd name="T1" fmla="*/ 10 h 15"/>
                  <a:gd name="T2" fmla="*/ 14 w 20"/>
                  <a:gd name="T3" fmla="*/ 2 h 15"/>
                  <a:gd name="T4" fmla="*/ 14 w 20"/>
                  <a:gd name="T5" fmla="*/ 11 h 15"/>
                  <a:gd name="T6" fmla="*/ 7 w 20"/>
                  <a:gd name="T7" fmla="*/ 1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27">
                <a:extLst>
                  <a:ext uri="{FF2B5EF4-FFF2-40B4-BE49-F238E27FC236}">
                    <a16:creationId xmlns:a16="http://schemas.microsoft.com/office/drawing/2014/main" id="{570A3CFB-6A54-44E5-9388-C7B5E969E037}"/>
                  </a:ext>
                </a:extLst>
              </p:cNvPr>
              <p:cNvSpPr>
                <a:spLocks noChangeArrowheads="1"/>
              </p:cNvSpPr>
              <p:nvPr userDrawn="1"/>
            </p:nvSpPr>
            <p:spPr bwMode="auto">
              <a:xfrm>
                <a:off x="2417" y="680"/>
                <a:ext cx="80" cy="66"/>
              </a:xfrm>
              <a:custGeom>
                <a:avLst/>
                <a:gdLst>
                  <a:gd name="T0" fmla="*/ 0 w 80"/>
                  <a:gd name="T1" fmla="*/ 41 h 80"/>
                  <a:gd name="T2" fmla="*/ 14 w 80"/>
                  <a:gd name="T3" fmla="*/ 20 h 80"/>
                  <a:gd name="T4" fmla="*/ 26 w 80"/>
                  <a:gd name="T5" fmla="*/ 17 h 80"/>
                  <a:gd name="T6" fmla="*/ 48 w 80"/>
                  <a:gd name="T7" fmla="*/ 15 h 80"/>
                  <a:gd name="T8" fmla="*/ 58 w 80"/>
                  <a:gd name="T9" fmla="*/ 0 h 80"/>
                  <a:gd name="T10" fmla="*/ 80 w 80"/>
                  <a:gd name="T11" fmla="*/ 33 h 80"/>
                  <a:gd name="T12" fmla="*/ 70 w 80"/>
                  <a:gd name="T13" fmla="*/ 46 h 80"/>
                  <a:gd name="T14" fmla="*/ 54 w 80"/>
                  <a:gd name="T15" fmla="*/ 51 h 80"/>
                  <a:gd name="T16" fmla="*/ 48 w 80"/>
                  <a:gd name="T17" fmla="*/ 66 h 80"/>
                  <a:gd name="T18" fmla="*/ 32 w 80"/>
                  <a:gd name="T19" fmla="*/ 56 h 80"/>
                  <a:gd name="T20" fmla="*/ 38 w 80"/>
                  <a:gd name="T21" fmla="*/ 43 h 80"/>
                  <a:gd name="T22" fmla="*/ 30 w 80"/>
                  <a:gd name="T23" fmla="*/ 23 h 80"/>
                  <a:gd name="T24" fmla="*/ 20 w 80"/>
                  <a:gd name="T25" fmla="*/ 40 h 80"/>
                  <a:gd name="T26" fmla="*/ 8 w 80"/>
                  <a:gd name="T27" fmla="*/ 46 h 80"/>
                  <a:gd name="T28" fmla="*/ 0 w 80"/>
                  <a:gd name="T29" fmla="*/ 41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28">
                <a:extLst>
                  <a:ext uri="{FF2B5EF4-FFF2-40B4-BE49-F238E27FC236}">
                    <a16:creationId xmlns:a16="http://schemas.microsoft.com/office/drawing/2014/main" id="{B428B5BF-7CA3-4EE6-B71E-9674D222ACA8}"/>
                  </a:ext>
                </a:extLst>
              </p:cNvPr>
              <p:cNvSpPr>
                <a:spLocks noChangeArrowheads="1"/>
              </p:cNvSpPr>
              <p:nvPr userDrawn="1"/>
            </p:nvSpPr>
            <p:spPr bwMode="auto">
              <a:xfrm>
                <a:off x="2391" y="541"/>
                <a:ext cx="94" cy="142"/>
              </a:xfrm>
              <a:custGeom>
                <a:avLst/>
                <a:gdLst>
                  <a:gd name="T0" fmla="*/ 14 w 94"/>
                  <a:gd name="T1" fmla="*/ 78 h 174"/>
                  <a:gd name="T2" fmla="*/ 26 w 94"/>
                  <a:gd name="T3" fmla="*/ 104 h 174"/>
                  <a:gd name="T4" fmla="*/ 32 w 94"/>
                  <a:gd name="T5" fmla="*/ 88 h 174"/>
                  <a:gd name="T6" fmla="*/ 52 w 94"/>
                  <a:gd name="T7" fmla="*/ 82 h 174"/>
                  <a:gd name="T8" fmla="*/ 46 w 94"/>
                  <a:gd name="T9" fmla="*/ 101 h 174"/>
                  <a:gd name="T10" fmla="*/ 66 w 94"/>
                  <a:gd name="T11" fmla="*/ 103 h 174"/>
                  <a:gd name="T12" fmla="*/ 76 w 94"/>
                  <a:gd name="T13" fmla="*/ 116 h 174"/>
                  <a:gd name="T14" fmla="*/ 58 w 94"/>
                  <a:gd name="T15" fmla="*/ 121 h 174"/>
                  <a:gd name="T16" fmla="*/ 74 w 94"/>
                  <a:gd name="T17" fmla="*/ 142 h 174"/>
                  <a:gd name="T18" fmla="*/ 84 w 94"/>
                  <a:gd name="T19" fmla="*/ 126 h 174"/>
                  <a:gd name="T20" fmla="*/ 82 w 94"/>
                  <a:gd name="T21" fmla="*/ 91 h 174"/>
                  <a:gd name="T22" fmla="*/ 60 w 94"/>
                  <a:gd name="T23" fmla="*/ 87 h 174"/>
                  <a:gd name="T24" fmla="*/ 50 w 94"/>
                  <a:gd name="T25" fmla="*/ 67 h 174"/>
                  <a:gd name="T26" fmla="*/ 34 w 94"/>
                  <a:gd name="T27" fmla="*/ 67 h 174"/>
                  <a:gd name="T28" fmla="*/ 30 w 94"/>
                  <a:gd name="T29" fmla="*/ 57 h 174"/>
                  <a:gd name="T30" fmla="*/ 42 w 94"/>
                  <a:gd name="T31" fmla="*/ 34 h 174"/>
                  <a:gd name="T32" fmla="*/ 30 w 94"/>
                  <a:gd name="T33" fmla="*/ 0 h 174"/>
                  <a:gd name="T34" fmla="*/ 18 w 94"/>
                  <a:gd name="T35" fmla="*/ 18 h 174"/>
                  <a:gd name="T36" fmla="*/ 4 w 94"/>
                  <a:gd name="T37" fmla="*/ 38 h 174"/>
                  <a:gd name="T38" fmla="*/ 14 w 94"/>
                  <a:gd name="T39" fmla="*/ 62 h 174"/>
                  <a:gd name="T40" fmla="*/ 14 w 94"/>
                  <a:gd name="T41" fmla="*/ 78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29">
                <a:extLst>
                  <a:ext uri="{FF2B5EF4-FFF2-40B4-BE49-F238E27FC236}">
                    <a16:creationId xmlns:a16="http://schemas.microsoft.com/office/drawing/2014/main" id="{027DAB39-CA42-443C-9D3F-0C14090BB4EA}"/>
                  </a:ext>
                </a:extLst>
              </p:cNvPr>
              <p:cNvSpPr>
                <a:spLocks noChangeArrowheads="1"/>
              </p:cNvSpPr>
              <p:nvPr userDrawn="1"/>
            </p:nvSpPr>
            <p:spPr bwMode="auto">
              <a:xfrm>
                <a:off x="2415" y="644"/>
                <a:ext cx="32" cy="41"/>
              </a:xfrm>
              <a:custGeom>
                <a:avLst/>
                <a:gdLst>
                  <a:gd name="T0" fmla="*/ 6 w 32"/>
                  <a:gd name="T1" fmla="*/ 20 h 50"/>
                  <a:gd name="T2" fmla="*/ 12 w 32"/>
                  <a:gd name="T3" fmla="*/ 0 h 50"/>
                  <a:gd name="T4" fmla="*/ 20 w 32"/>
                  <a:gd name="T5" fmla="*/ 13 h 50"/>
                  <a:gd name="T6" fmla="*/ 22 w 32"/>
                  <a:gd name="T7" fmla="*/ 20 h 50"/>
                  <a:gd name="T8" fmla="*/ 28 w 32"/>
                  <a:gd name="T9" fmla="*/ 21 h 50"/>
                  <a:gd name="T10" fmla="*/ 32 w 32"/>
                  <a:gd name="T11" fmla="*/ 31 h 50"/>
                  <a:gd name="T12" fmla="*/ 18 w 32"/>
                  <a:gd name="T13" fmla="*/ 41 h 50"/>
                  <a:gd name="T14" fmla="*/ 6 w 32"/>
                  <a:gd name="T15" fmla="*/ 2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30">
                <a:extLst>
                  <a:ext uri="{FF2B5EF4-FFF2-40B4-BE49-F238E27FC236}">
                    <a16:creationId xmlns:a16="http://schemas.microsoft.com/office/drawing/2014/main" id="{755E8CC3-51E3-45A5-B3D0-8F66B3EA95DA}"/>
                  </a:ext>
                </a:extLst>
              </p:cNvPr>
              <p:cNvSpPr>
                <a:spLocks noChangeArrowheads="1"/>
              </p:cNvSpPr>
              <p:nvPr userDrawn="1"/>
            </p:nvSpPr>
            <p:spPr bwMode="auto">
              <a:xfrm>
                <a:off x="2349" y="654"/>
                <a:ext cx="45" cy="41"/>
              </a:xfrm>
              <a:custGeom>
                <a:avLst/>
                <a:gdLst>
                  <a:gd name="T0" fmla="*/ 0 w 43"/>
                  <a:gd name="T1" fmla="*/ 36 h 50"/>
                  <a:gd name="T2" fmla="*/ 23 w 43"/>
                  <a:gd name="T3" fmla="*/ 16 h 50"/>
                  <a:gd name="T4" fmla="*/ 38 w 43"/>
                  <a:gd name="T5" fmla="*/ 0 h 50"/>
                  <a:gd name="T6" fmla="*/ 25 w 43"/>
                  <a:gd name="T7" fmla="*/ 23 h 50"/>
                  <a:gd name="T8" fmla="*/ 2 w 43"/>
                  <a:gd name="T9" fmla="*/ 41 h 50"/>
                  <a:gd name="T10" fmla="*/ 0 w 43"/>
                  <a:gd name="T11" fmla="*/ 36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31">
                <a:extLst>
                  <a:ext uri="{FF2B5EF4-FFF2-40B4-BE49-F238E27FC236}">
                    <a16:creationId xmlns:a16="http://schemas.microsoft.com/office/drawing/2014/main" id="{6E69CDE2-1667-49C9-ABCB-A608DD0DD0B5}"/>
                  </a:ext>
                </a:extLst>
              </p:cNvPr>
              <p:cNvSpPr>
                <a:spLocks noChangeArrowheads="1"/>
              </p:cNvSpPr>
              <p:nvPr userDrawn="1"/>
            </p:nvSpPr>
            <p:spPr bwMode="auto">
              <a:xfrm>
                <a:off x="4808" y="597"/>
                <a:ext cx="701" cy="438"/>
              </a:xfrm>
              <a:custGeom>
                <a:avLst/>
                <a:gdLst>
                  <a:gd name="T0" fmla="*/ 31 w 471"/>
                  <a:gd name="T1" fmla="*/ 436 h 281"/>
                  <a:gd name="T2" fmla="*/ 36 w 471"/>
                  <a:gd name="T3" fmla="*/ 390 h 281"/>
                  <a:gd name="T4" fmla="*/ 33 w 471"/>
                  <a:gd name="T5" fmla="*/ 382 h 281"/>
                  <a:gd name="T6" fmla="*/ 24 w 471"/>
                  <a:gd name="T7" fmla="*/ 340 h 281"/>
                  <a:gd name="T8" fmla="*/ 6 w 471"/>
                  <a:gd name="T9" fmla="*/ 335 h 281"/>
                  <a:gd name="T10" fmla="*/ 0 w 471"/>
                  <a:gd name="T11" fmla="*/ 298 h 281"/>
                  <a:gd name="T12" fmla="*/ 18 w 471"/>
                  <a:gd name="T13" fmla="*/ 281 h 281"/>
                  <a:gd name="T14" fmla="*/ 9 w 471"/>
                  <a:gd name="T15" fmla="*/ 257 h 281"/>
                  <a:gd name="T16" fmla="*/ 3 w 471"/>
                  <a:gd name="T17" fmla="*/ 249 h 281"/>
                  <a:gd name="T18" fmla="*/ 42 w 471"/>
                  <a:gd name="T19" fmla="*/ 187 h 281"/>
                  <a:gd name="T20" fmla="*/ 65 w 471"/>
                  <a:gd name="T21" fmla="*/ 150 h 281"/>
                  <a:gd name="T22" fmla="*/ 63 w 471"/>
                  <a:gd name="T23" fmla="*/ 109 h 281"/>
                  <a:gd name="T24" fmla="*/ 36 w 471"/>
                  <a:gd name="T25" fmla="*/ 67 h 281"/>
                  <a:gd name="T26" fmla="*/ 30 w 471"/>
                  <a:gd name="T27" fmla="*/ 50 h 281"/>
                  <a:gd name="T28" fmla="*/ 39 w 471"/>
                  <a:gd name="T29" fmla="*/ 56 h 281"/>
                  <a:gd name="T30" fmla="*/ 71 w 471"/>
                  <a:gd name="T31" fmla="*/ 55 h 281"/>
                  <a:gd name="T32" fmla="*/ 95 w 471"/>
                  <a:gd name="T33" fmla="*/ 17 h 281"/>
                  <a:gd name="T34" fmla="*/ 122 w 471"/>
                  <a:gd name="T35" fmla="*/ 0 h 281"/>
                  <a:gd name="T36" fmla="*/ 131 w 471"/>
                  <a:gd name="T37" fmla="*/ 3 h 281"/>
                  <a:gd name="T38" fmla="*/ 137 w 471"/>
                  <a:gd name="T39" fmla="*/ 14 h 281"/>
                  <a:gd name="T40" fmla="*/ 146 w 471"/>
                  <a:gd name="T41" fmla="*/ 8 h 281"/>
                  <a:gd name="T42" fmla="*/ 164 w 471"/>
                  <a:gd name="T43" fmla="*/ 12 h 281"/>
                  <a:gd name="T44" fmla="*/ 173 w 471"/>
                  <a:gd name="T45" fmla="*/ 14 h 281"/>
                  <a:gd name="T46" fmla="*/ 210 w 471"/>
                  <a:gd name="T47" fmla="*/ 22 h 281"/>
                  <a:gd name="T48" fmla="*/ 231 w 471"/>
                  <a:gd name="T49" fmla="*/ 37 h 281"/>
                  <a:gd name="T50" fmla="*/ 249 w 471"/>
                  <a:gd name="T51" fmla="*/ 26 h 281"/>
                  <a:gd name="T52" fmla="*/ 257 w 471"/>
                  <a:gd name="T53" fmla="*/ 22 h 281"/>
                  <a:gd name="T54" fmla="*/ 290 w 471"/>
                  <a:gd name="T55" fmla="*/ 22 h 281"/>
                  <a:gd name="T56" fmla="*/ 314 w 471"/>
                  <a:gd name="T57" fmla="*/ 50 h 281"/>
                  <a:gd name="T58" fmla="*/ 344 w 471"/>
                  <a:gd name="T59" fmla="*/ 92 h 281"/>
                  <a:gd name="T60" fmla="*/ 365 w 471"/>
                  <a:gd name="T61" fmla="*/ 109 h 281"/>
                  <a:gd name="T62" fmla="*/ 382 w 471"/>
                  <a:gd name="T63" fmla="*/ 106 h 281"/>
                  <a:gd name="T64" fmla="*/ 402 w 471"/>
                  <a:gd name="T65" fmla="*/ 101 h 281"/>
                  <a:gd name="T66" fmla="*/ 432 w 471"/>
                  <a:gd name="T67" fmla="*/ 111 h 281"/>
                  <a:gd name="T68" fmla="*/ 446 w 471"/>
                  <a:gd name="T69" fmla="*/ 126 h 281"/>
                  <a:gd name="T70" fmla="*/ 458 w 471"/>
                  <a:gd name="T71" fmla="*/ 140 h 281"/>
                  <a:gd name="T72" fmla="*/ 473 w 471"/>
                  <a:gd name="T73" fmla="*/ 173 h 281"/>
                  <a:gd name="T74" fmla="*/ 479 w 471"/>
                  <a:gd name="T75" fmla="*/ 187 h 281"/>
                  <a:gd name="T76" fmla="*/ 482 w 471"/>
                  <a:gd name="T77" fmla="*/ 195 h 281"/>
                  <a:gd name="T78" fmla="*/ 461 w 471"/>
                  <a:gd name="T79" fmla="*/ 221 h 281"/>
                  <a:gd name="T80" fmla="*/ 479 w 471"/>
                  <a:gd name="T81" fmla="*/ 220 h 281"/>
                  <a:gd name="T82" fmla="*/ 509 w 471"/>
                  <a:gd name="T83" fmla="*/ 242 h 281"/>
                  <a:gd name="T84" fmla="*/ 542 w 471"/>
                  <a:gd name="T85" fmla="*/ 245 h 281"/>
                  <a:gd name="T86" fmla="*/ 566 w 471"/>
                  <a:gd name="T87" fmla="*/ 262 h 281"/>
                  <a:gd name="T88" fmla="*/ 569 w 471"/>
                  <a:gd name="T89" fmla="*/ 268 h 281"/>
                  <a:gd name="T90" fmla="*/ 569 w 471"/>
                  <a:gd name="T91" fmla="*/ 274 h 281"/>
                  <a:gd name="T92" fmla="*/ 586 w 471"/>
                  <a:gd name="T93" fmla="*/ 268 h 281"/>
                  <a:gd name="T94" fmla="*/ 595 w 471"/>
                  <a:gd name="T95" fmla="*/ 267 h 281"/>
                  <a:gd name="T96" fmla="*/ 653 w 471"/>
                  <a:gd name="T97" fmla="*/ 288 h 281"/>
                  <a:gd name="T98" fmla="*/ 665 w 471"/>
                  <a:gd name="T99" fmla="*/ 310 h 281"/>
                  <a:gd name="T100" fmla="*/ 692 w 471"/>
                  <a:gd name="T101" fmla="*/ 313 h 281"/>
                  <a:gd name="T102" fmla="*/ 701 w 471"/>
                  <a:gd name="T103" fmla="*/ 335 h 281"/>
                  <a:gd name="T104" fmla="*/ 671 w 471"/>
                  <a:gd name="T105" fmla="*/ 402 h 281"/>
                  <a:gd name="T106" fmla="*/ 647 w 471"/>
                  <a:gd name="T107" fmla="*/ 438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32">
                <a:extLst>
                  <a:ext uri="{FF2B5EF4-FFF2-40B4-BE49-F238E27FC236}">
                    <a16:creationId xmlns:a16="http://schemas.microsoft.com/office/drawing/2014/main" id="{0A1D22E9-C0C6-45BF-A2D8-32FB0220FDB0}"/>
                  </a:ext>
                </a:extLst>
              </p:cNvPr>
              <p:cNvSpPr>
                <a:spLocks noChangeArrowheads="1"/>
              </p:cNvSpPr>
              <p:nvPr userDrawn="1"/>
            </p:nvSpPr>
            <p:spPr bwMode="auto">
              <a:xfrm>
                <a:off x="3880" y="-7"/>
                <a:ext cx="984" cy="692"/>
              </a:xfrm>
              <a:custGeom>
                <a:avLst/>
                <a:gdLst>
                  <a:gd name="T0" fmla="*/ 406 w 984"/>
                  <a:gd name="T1" fmla="*/ 5 h 844"/>
                  <a:gd name="T2" fmla="*/ 502 w 984"/>
                  <a:gd name="T3" fmla="*/ 28 h 844"/>
                  <a:gd name="T4" fmla="*/ 550 w 984"/>
                  <a:gd name="T5" fmla="*/ 31 h 844"/>
                  <a:gd name="T6" fmla="*/ 578 w 984"/>
                  <a:gd name="T7" fmla="*/ 107 h 844"/>
                  <a:gd name="T8" fmla="*/ 586 w 984"/>
                  <a:gd name="T9" fmla="*/ 74 h 844"/>
                  <a:gd name="T10" fmla="*/ 606 w 984"/>
                  <a:gd name="T11" fmla="*/ 57 h 844"/>
                  <a:gd name="T12" fmla="*/ 642 w 984"/>
                  <a:gd name="T13" fmla="*/ 103 h 844"/>
                  <a:gd name="T14" fmla="*/ 682 w 984"/>
                  <a:gd name="T15" fmla="*/ 80 h 844"/>
                  <a:gd name="T16" fmla="*/ 706 w 984"/>
                  <a:gd name="T17" fmla="*/ 71 h 844"/>
                  <a:gd name="T18" fmla="*/ 762 w 984"/>
                  <a:gd name="T19" fmla="*/ 2 h 844"/>
                  <a:gd name="T20" fmla="*/ 798 w 984"/>
                  <a:gd name="T21" fmla="*/ 57 h 844"/>
                  <a:gd name="T22" fmla="*/ 798 w 984"/>
                  <a:gd name="T23" fmla="*/ 107 h 844"/>
                  <a:gd name="T24" fmla="*/ 790 w 984"/>
                  <a:gd name="T25" fmla="*/ 130 h 844"/>
                  <a:gd name="T26" fmla="*/ 766 w 984"/>
                  <a:gd name="T27" fmla="*/ 133 h 844"/>
                  <a:gd name="T28" fmla="*/ 762 w 984"/>
                  <a:gd name="T29" fmla="*/ 153 h 844"/>
                  <a:gd name="T30" fmla="*/ 802 w 984"/>
                  <a:gd name="T31" fmla="*/ 185 h 844"/>
                  <a:gd name="T32" fmla="*/ 786 w 984"/>
                  <a:gd name="T33" fmla="*/ 264 h 844"/>
                  <a:gd name="T34" fmla="*/ 830 w 984"/>
                  <a:gd name="T35" fmla="*/ 339 h 844"/>
                  <a:gd name="T36" fmla="*/ 854 w 984"/>
                  <a:gd name="T37" fmla="*/ 369 h 844"/>
                  <a:gd name="T38" fmla="*/ 830 w 984"/>
                  <a:gd name="T39" fmla="*/ 369 h 844"/>
                  <a:gd name="T40" fmla="*/ 746 w 984"/>
                  <a:gd name="T41" fmla="*/ 310 h 844"/>
                  <a:gd name="T42" fmla="*/ 678 w 984"/>
                  <a:gd name="T43" fmla="*/ 330 h 844"/>
                  <a:gd name="T44" fmla="*/ 590 w 984"/>
                  <a:gd name="T45" fmla="*/ 362 h 844"/>
                  <a:gd name="T46" fmla="*/ 642 w 984"/>
                  <a:gd name="T47" fmla="*/ 474 h 844"/>
                  <a:gd name="T48" fmla="*/ 710 w 984"/>
                  <a:gd name="T49" fmla="*/ 500 h 844"/>
                  <a:gd name="T50" fmla="*/ 738 w 984"/>
                  <a:gd name="T51" fmla="*/ 451 h 844"/>
                  <a:gd name="T52" fmla="*/ 774 w 984"/>
                  <a:gd name="T53" fmla="*/ 467 h 844"/>
                  <a:gd name="T54" fmla="*/ 766 w 984"/>
                  <a:gd name="T55" fmla="*/ 517 h 844"/>
                  <a:gd name="T56" fmla="*/ 802 w 984"/>
                  <a:gd name="T57" fmla="*/ 549 h 844"/>
                  <a:gd name="T58" fmla="*/ 838 w 984"/>
                  <a:gd name="T59" fmla="*/ 539 h 844"/>
                  <a:gd name="T60" fmla="*/ 922 w 984"/>
                  <a:gd name="T61" fmla="*/ 661 h 844"/>
                  <a:gd name="T62" fmla="*/ 942 w 984"/>
                  <a:gd name="T63" fmla="*/ 677 h 844"/>
                  <a:gd name="T64" fmla="*/ 874 w 984"/>
                  <a:gd name="T65" fmla="*/ 664 h 844"/>
                  <a:gd name="T66" fmla="*/ 830 w 984"/>
                  <a:gd name="T67" fmla="*/ 621 h 844"/>
                  <a:gd name="T68" fmla="*/ 778 w 984"/>
                  <a:gd name="T69" fmla="*/ 582 h 844"/>
                  <a:gd name="T70" fmla="*/ 702 w 984"/>
                  <a:gd name="T71" fmla="*/ 543 h 844"/>
                  <a:gd name="T72" fmla="*/ 614 w 984"/>
                  <a:gd name="T73" fmla="*/ 530 h 844"/>
                  <a:gd name="T74" fmla="*/ 506 w 984"/>
                  <a:gd name="T75" fmla="*/ 487 h 844"/>
                  <a:gd name="T76" fmla="*/ 462 w 984"/>
                  <a:gd name="T77" fmla="*/ 415 h 844"/>
                  <a:gd name="T78" fmla="*/ 430 w 984"/>
                  <a:gd name="T79" fmla="*/ 379 h 844"/>
                  <a:gd name="T80" fmla="*/ 382 w 984"/>
                  <a:gd name="T81" fmla="*/ 353 h 844"/>
                  <a:gd name="T82" fmla="*/ 342 w 984"/>
                  <a:gd name="T83" fmla="*/ 303 h 844"/>
                  <a:gd name="T84" fmla="*/ 354 w 984"/>
                  <a:gd name="T85" fmla="*/ 339 h 844"/>
                  <a:gd name="T86" fmla="*/ 418 w 984"/>
                  <a:gd name="T87" fmla="*/ 405 h 844"/>
                  <a:gd name="T88" fmla="*/ 422 w 984"/>
                  <a:gd name="T89" fmla="*/ 431 h 844"/>
                  <a:gd name="T90" fmla="*/ 394 w 984"/>
                  <a:gd name="T91" fmla="*/ 408 h 844"/>
                  <a:gd name="T92" fmla="*/ 354 w 984"/>
                  <a:gd name="T93" fmla="*/ 382 h 844"/>
                  <a:gd name="T94" fmla="*/ 314 w 984"/>
                  <a:gd name="T95" fmla="*/ 330 h 844"/>
                  <a:gd name="T96" fmla="*/ 266 w 984"/>
                  <a:gd name="T97" fmla="*/ 284 h 844"/>
                  <a:gd name="T98" fmla="*/ 210 w 984"/>
                  <a:gd name="T99" fmla="*/ 257 h 844"/>
                  <a:gd name="T100" fmla="*/ 154 w 984"/>
                  <a:gd name="T101" fmla="*/ 195 h 844"/>
                  <a:gd name="T102" fmla="*/ 66 w 984"/>
                  <a:gd name="T103" fmla="*/ 54 h 844"/>
                  <a:gd name="T104" fmla="*/ 34 w 984"/>
                  <a:gd name="T105" fmla="*/ 31 h 844"/>
                  <a:gd name="T106" fmla="*/ 46 w 984"/>
                  <a:gd name="T107" fmla="*/ 18 h 844"/>
                  <a:gd name="T108" fmla="*/ 102 w 984"/>
                  <a:gd name="T109" fmla="*/ 57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33">
                <a:extLst>
                  <a:ext uri="{FF2B5EF4-FFF2-40B4-BE49-F238E27FC236}">
                    <a16:creationId xmlns:a16="http://schemas.microsoft.com/office/drawing/2014/main" id="{6D22ECD0-F27B-470F-A8EB-5D759670DDAC}"/>
                  </a:ext>
                </a:extLst>
              </p:cNvPr>
              <p:cNvSpPr>
                <a:spLocks noChangeArrowheads="1"/>
              </p:cNvSpPr>
              <p:nvPr userDrawn="1"/>
            </p:nvSpPr>
            <p:spPr bwMode="auto">
              <a:xfrm>
                <a:off x="3577" y="490"/>
                <a:ext cx="36" cy="39"/>
              </a:xfrm>
              <a:custGeom>
                <a:avLst/>
                <a:gdLst>
                  <a:gd name="T0" fmla="*/ 6 w 36"/>
                  <a:gd name="T1" fmla="*/ 23 h 48"/>
                  <a:gd name="T2" fmla="*/ 10 w 36"/>
                  <a:gd name="T3" fmla="*/ 39 h 48"/>
                  <a:gd name="T4" fmla="*/ 6 w 36"/>
                  <a:gd name="T5" fmla="*/ 23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34">
                <a:extLst>
                  <a:ext uri="{FF2B5EF4-FFF2-40B4-BE49-F238E27FC236}">
                    <a16:creationId xmlns:a16="http://schemas.microsoft.com/office/drawing/2014/main" id="{BD75F7B9-9B37-46E9-979B-6B674881B428}"/>
                  </a:ext>
                </a:extLst>
              </p:cNvPr>
              <p:cNvSpPr>
                <a:spLocks noChangeArrowheads="1"/>
              </p:cNvSpPr>
              <p:nvPr userDrawn="1"/>
            </p:nvSpPr>
            <p:spPr bwMode="auto">
              <a:xfrm>
                <a:off x="3549" y="475"/>
                <a:ext cx="38" cy="29"/>
              </a:xfrm>
              <a:custGeom>
                <a:avLst/>
                <a:gdLst>
                  <a:gd name="T0" fmla="*/ 0 w 36"/>
                  <a:gd name="T1" fmla="*/ 4 h 37"/>
                  <a:gd name="T2" fmla="*/ 13 w 36"/>
                  <a:gd name="T3" fmla="*/ 1 h 37"/>
                  <a:gd name="T4" fmla="*/ 38 w 36"/>
                  <a:gd name="T5" fmla="*/ 13 h 37"/>
                  <a:gd name="T6" fmla="*/ 8 w 36"/>
                  <a:gd name="T7" fmla="*/ 13 h 37"/>
                  <a:gd name="T8" fmla="*/ 0 w 36"/>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35">
                <a:extLst>
                  <a:ext uri="{FF2B5EF4-FFF2-40B4-BE49-F238E27FC236}">
                    <a16:creationId xmlns:a16="http://schemas.microsoft.com/office/drawing/2014/main" id="{03B3CC92-5A4B-4A35-89EE-5D9116AD64FA}"/>
                  </a:ext>
                </a:extLst>
              </p:cNvPr>
              <p:cNvSpPr>
                <a:spLocks noChangeArrowheads="1"/>
              </p:cNvSpPr>
              <p:nvPr userDrawn="1"/>
            </p:nvSpPr>
            <p:spPr bwMode="auto">
              <a:xfrm>
                <a:off x="4686" y="394"/>
                <a:ext cx="171" cy="81"/>
              </a:xfrm>
              <a:custGeom>
                <a:avLst/>
                <a:gdLst>
                  <a:gd name="T0" fmla="*/ 0 w 170"/>
                  <a:gd name="T1" fmla="*/ 41 h 96"/>
                  <a:gd name="T2" fmla="*/ 28 w 170"/>
                  <a:gd name="T3" fmla="*/ 21 h 96"/>
                  <a:gd name="T4" fmla="*/ 56 w 170"/>
                  <a:gd name="T5" fmla="*/ 18 h 96"/>
                  <a:gd name="T6" fmla="*/ 80 w 170"/>
                  <a:gd name="T7" fmla="*/ 8 h 96"/>
                  <a:gd name="T8" fmla="*/ 64 w 170"/>
                  <a:gd name="T9" fmla="*/ 21 h 96"/>
                  <a:gd name="T10" fmla="*/ 125 w 170"/>
                  <a:gd name="T11" fmla="*/ 41 h 96"/>
                  <a:gd name="T12" fmla="*/ 161 w 170"/>
                  <a:gd name="T13" fmla="*/ 55 h 96"/>
                  <a:gd name="T14" fmla="*/ 117 w 170"/>
                  <a:gd name="T15" fmla="*/ 65 h 96"/>
                  <a:gd name="T16" fmla="*/ 89 w 170"/>
                  <a:gd name="T17" fmla="*/ 48 h 96"/>
                  <a:gd name="T18" fmla="*/ 76 w 170"/>
                  <a:gd name="T19" fmla="*/ 45 h 96"/>
                  <a:gd name="T20" fmla="*/ 24 w 170"/>
                  <a:gd name="T21" fmla="*/ 35 h 96"/>
                  <a:gd name="T22" fmla="*/ 0 w 170"/>
                  <a:gd name="T23" fmla="*/ 41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36">
                <a:extLst>
                  <a:ext uri="{FF2B5EF4-FFF2-40B4-BE49-F238E27FC236}">
                    <a16:creationId xmlns:a16="http://schemas.microsoft.com/office/drawing/2014/main" id="{A7E2A14A-D6FE-48BA-8BE0-4DB1B0B5853E}"/>
                  </a:ext>
                </a:extLst>
              </p:cNvPr>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20 h 44"/>
                  <a:gd name="T6" fmla="*/ 112 w 138"/>
                  <a:gd name="T7" fmla="*/ 17 h 44"/>
                  <a:gd name="T8" fmla="*/ 108 w 138"/>
                  <a:gd name="T9" fmla="*/ 37 h 44"/>
                  <a:gd name="T10" fmla="*/ 64 w 138"/>
                  <a:gd name="T11" fmla="*/ 34 h 44"/>
                  <a:gd name="T12" fmla="*/ 0 w 138"/>
                  <a:gd name="T13" fmla="*/ 30 h 44"/>
                  <a:gd name="T14" fmla="*/ 28 w 138"/>
                  <a:gd name="T15" fmla="*/ 17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37">
                <a:extLst>
                  <a:ext uri="{FF2B5EF4-FFF2-40B4-BE49-F238E27FC236}">
                    <a16:creationId xmlns:a16="http://schemas.microsoft.com/office/drawing/2014/main" id="{2CCC36AE-0C29-4B1B-B62C-E6BF9BC0D5E8}"/>
                  </a:ext>
                </a:extLst>
              </p:cNvPr>
              <p:cNvSpPr>
                <a:spLocks noChangeArrowheads="1"/>
              </p:cNvSpPr>
              <p:nvPr userDrawn="1"/>
            </p:nvSpPr>
            <p:spPr bwMode="auto">
              <a:xfrm>
                <a:off x="4794" y="480"/>
                <a:ext cx="56" cy="34"/>
              </a:xfrm>
              <a:custGeom>
                <a:avLst/>
                <a:gdLst>
                  <a:gd name="T0" fmla="*/ 17 w 57"/>
                  <a:gd name="T1" fmla="*/ 20 h 42"/>
                  <a:gd name="T2" fmla="*/ 36 w 57"/>
                  <a:gd name="T3" fmla="*/ 11 h 42"/>
                  <a:gd name="T4" fmla="*/ 17 w 57"/>
                  <a:gd name="T5" fmla="*/ 2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38">
                <a:extLst>
                  <a:ext uri="{FF2B5EF4-FFF2-40B4-BE49-F238E27FC236}">
                    <a16:creationId xmlns:a16="http://schemas.microsoft.com/office/drawing/2014/main" id="{2B9D064F-CB5C-4469-A342-9C57267492A0}"/>
                  </a:ext>
                </a:extLst>
              </p:cNvPr>
              <p:cNvSpPr>
                <a:spLocks noChangeArrowheads="1"/>
              </p:cNvSpPr>
              <p:nvPr userDrawn="1"/>
            </p:nvSpPr>
            <p:spPr bwMode="auto">
              <a:xfrm>
                <a:off x="4757" y="375"/>
                <a:ext cx="37" cy="44"/>
              </a:xfrm>
              <a:custGeom>
                <a:avLst/>
                <a:gdLst>
                  <a:gd name="T0" fmla="*/ 18 w 39"/>
                  <a:gd name="T1" fmla="*/ 27 h 52"/>
                  <a:gd name="T2" fmla="*/ 18 w 39"/>
                  <a:gd name="T3" fmla="*/ 0 h 52"/>
                  <a:gd name="T4" fmla="*/ 18 w 39"/>
                  <a:gd name="T5" fmla="*/ 27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39">
                <a:extLst>
                  <a:ext uri="{FF2B5EF4-FFF2-40B4-BE49-F238E27FC236}">
                    <a16:creationId xmlns:a16="http://schemas.microsoft.com/office/drawing/2014/main" id="{916244B8-3A91-4428-8028-1362BA6D8BCA}"/>
                  </a:ext>
                </a:extLst>
              </p:cNvPr>
              <p:cNvSpPr>
                <a:spLocks noChangeArrowheads="1"/>
              </p:cNvSpPr>
              <p:nvPr userDrawn="1"/>
            </p:nvSpPr>
            <p:spPr bwMode="auto">
              <a:xfrm>
                <a:off x="5054" y="507"/>
                <a:ext cx="45" cy="66"/>
              </a:xfrm>
              <a:custGeom>
                <a:avLst/>
                <a:gdLst>
                  <a:gd name="T0" fmla="*/ 4 w 44"/>
                  <a:gd name="T1" fmla="*/ 7 h 80"/>
                  <a:gd name="T2" fmla="*/ 20 w 44"/>
                  <a:gd name="T3" fmla="*/ 27 h 80"/>
                  <a:gd name="T4" fmla="*/ 25 w 44"/>
                  <a:gd name="T5" fmla="*/ 40 h 80"/>
                  <a:gd name="T6" fmla="*/ 37 w 44"/>
                  <a:gd name="T7" fmla="*/ 44 h 80"/>
                  <a:gd name="T8" fmla="*/ 25 w 44"/>
                  <a:gd name="T9" fmla="*/ 60 h 80"/>
                  <a:gd name="T10" fmla="*/ 0 w 44"/>
                  <a:gd name="T11" fmla="*/ 17 h 80"/>
                  <a:gd name="T12" fmla="*/ 4 w 44"/>
                  <a:gd name="T13" fmla="*/ 7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0">
                <a:extLst>
                  <a:ext uri="{FF2B5EF4-FFF2-40B4-BE49-F238E27FC236}">
                    <a16:creationId xmlns:a16="http://schemas.microsoft.com/office/drawing/2014/main" id="{1F088C54-7E47-4A5D-9AE3-7BBD71FB6B0A}"/>
                  </a:ext>
                </a:extLst>
              </p:cNvPr>
              <p:cNvSpPr>
                <a:spLocks noChangeArrowheads="1"/>
              </p:cNvSpPr>
              <p:nvPr userDrawn="1"/>
            </p:nvSpPr>
            <p:spPr bwMode="auto">
              <a:xfrm>
                <a:off x="4260" y="6"/>
                <a:ext cx="480" cy="100"/>
              </a:xfrm>
              <a:custGeom>
                <a:avLst/>
                <a:gdLst>
                  <a:gd name="T0" fmla="*/ 327 w 323"/>
                  <a:gd name="T1" fmla="*/ 2 h 64"/>
                  <a:gd name="T2" fmla="*/ 343 w 323"/>
                  <a:gd name="T3" fmla="*/ 13 h 64"/>
                  <a:gd name="T4" fmla="*/ 349 w 323"/>
                  <a:gd name="T5" fmla="*/ 0 h 64"/>
                  <a:gd name="T6" fmla="*/ 394 w 323"/>
                  <a:gd name="T7" fmla="*/ 0 h 64"/>
                  <a:gd name="T8" fmla="*/ 427 w 323"/>
                  <a:gd name="T9" fmla="*/ 27 h 64"/>
                  <a:gd name="T10" fmla="*/ 474 w 323"/>
                  <a:gd name="T11" fmla="*/ 16 h 64"/>
                  <a:gd name="T12" fmla="*/ 467 w 323"/>
                  <a:gd name="T13" fmla="*/ 45 h 64"/>
                  <a:gd name="T14" fmla="*/ 443 w 323"/>
                  <a:gd name="T15" fmla="*/ 72 h 64"/>
                  <a:gd name="T16" fmla="*/ 438 w 323"/>
                  <a:gd name="T17" fmla="*/ 45 h 64"/>
                  <a:gd name="T18" fmla="*/ 427 w 323"/>
                  <a:gd name="T19" fmla="*/ 48 h 64"/>
                  <a:gd name="T20" fmla="*/ 415 w 323"/>
                  <a:gd name="T21" fmla="*/ 45 h 64"/>
                  <a:gd name="T22" fmla="*/ 391 w 323"/>
                  <a:gd name="T23" fmla="*/ 33 h 64"/>
                  <a:gd name="T24" fmla="*/ 339 w 323"/>
                  <a:gd name="T25" fmla="*/ 59 h 64"/>
                  <a:gd name="T26" fmla="*/ 299 w 323"/>
                  <a:gd name="T27" fmla="*/ 69 h 64"/>
                  <a:gd name="T28" fmla="*/ 315 w 323"/>
                  <a:gd name="T29" fmla="*/ 89 h 64"/>
                  <a:gd name="T30" fmla="*/ 279 w 323"/>
                  <a:gd name="T31" fmla="*/ 98 h 64"/>
                  <a:gd name="T32" fmla="*/ 251 w 323"/>
                  <a:gd name="T33" fmla="*/ 95 h 64"/>
                  <a:gd name="T34" fmla="*/ 263 w 323"/>
                  <a:gd name="T35" fmla="*/ 89 h 64"/>
                  <a:gd name="T36" fmla="*/ 254 w 323"/>
                  <a:gd name="T37" fmla="*/ 63 h 64"/>
                  <a:gd name="T38" fmla="*/ 251 w 323"/>
                  <a:gd name="T39" fmla="*/ 48 h 64"/>
                  <a:gd name="T40" fmla="*/ 235 w 323"/>
                  <a:gd name="T41" fmla="*/ 36 h 64"/>
                  <a:gd name="T42" fmla="*/ 211 w 323"/>
                  <a:gd name="T43" fmla="*/ 42 h 64"/>
                  <a:gd name="T44" fmla="*/ 199 w 323"/>
                  <a:gd name="T45" fmla="*/ 42 h 64"/>
                  <a:gd name="T46" fmla="*/ 183 w 323"/>
                  <a:gd name="T47" fmla="*/ 39 h 64"/>
                  <a:gd name="T48" fmla="*/ 123 w 323"/>
                  <a:gd name="T49" fmla="*/ 3 h 64"/>
                  <a:gd name="T50" fmla="*/ 88 w 323"/>
                  <a:gd name="T51" fmla="*/ 22 h 64"/>
                  <a:gd name="T52" fmla="*/ 1 w 323"/>
                  <a:gd name="T53" fmla="*/ 0 h 64"/>
                  <a:gd name="T54" fmla="*/ 327 w 323"/>
                  <a:gd name="T55" fmla="*/ 2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1">
                <a:extLst>
                  <a:ext uri="{FF2B5EF4-FFF2-40B4-BE49-F238E27FC236}">
                    <a16:creationId xmlns:a16="http://schemas.microsoft.com/office/drawing/2014/main" id="{2B6618A2-4035-465A-92EF-163A0866389D}"/>
                  </a:ext>
                </a:extLst>
              </p:cNvPr>
              <p:cNvSpPr>
                <a:spLocks noChangeArrowheads="1"/>
              </p:cNvSpPr>
              <p:nvPr userDrawn="1"/>
            </p:nvSpPr>
            <p:spPr bwMode="auto">
              <a:xfrm>
                <a:off x="3835" y="3"/>
                <a:ext cx="446" cy="49"/>
              </a:xfrm>
              <a:custGeom>
                <a:avLst/>
                <a:gdLst>
                  <a:gd name="T0" fmla="*/ 156 w 300"/>
                  <a:gd name="T1" fmla="*/ 49 h 31"/>
                  <a:gd name="T2" fmla="*/ 45 w 300"/>
                  <a:gd name="T3" fmla="*/ 2 h 31"/>
                  <a:gd name="T4" fmla="*/ 424 w 300"/>
                  <a:gd name="T5" fmla="*/ 0 h 31"/>
                  <a:gd name="T6" fmla="*/ 440 w 300"/>
                  <a:gd name="T7" fmla="*/ 22 h 31"/>
                  <a:gd name="T8" fmla="*/ 392 w 300"/>
                  <a:gd name="T9" fmla="*/ 25 h 31"/>
                  <a:gd name="T10" fmla="*/ 156 w 300"/>
                  <a:gd name="T11" fmla="*/ 49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2">
                <a:extLst>
                  <a:ext uri="{FF2B5EF4-FFF2-40B4-BE49-F238E27FC236}">
                    <a16:creationId xmlns:a16="http://schemas.microsoft.com/office/drawing/2014/main" id="{CD2EC1D4-0DE0-4C10-BB21-E77254C622D4}"/>
                  </a:ext>
                </a:extLst>
              </p:cNvPr>
              <p:cNvSpPr>
                <a:spLocks noChangeArrowheads="1"/>
              </p:cNvSpPr>
              <p:nvPr userDrawn="1"/>
            </p:nvSpPr>
            <p:spPr bwMode="auto">
              <a:xfrm>
                <a:off x="2853" y="74"/>
                <a:ext cx="42" cy="25"/>
              </a:xfrm>
              <a:custGeom>
                <a:avLst/>
                <a:gdLst>
                  <a:gd name="T0" fmla="*/ 0 w 41"/>
                  <a:gd name="T1" fmla="*/ 22 h 29"/>
                  <a:gd name="T2" fmla="*/ 12 w 41"/>
                  <a:gd name="T3" fmla="*/ 25 h 29"/>
                  <a:gd name="T4" fmla="*/ 0 w 41"/>
                  <a:gd name="T5" fmla="*/ 22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3">
                <a:extLst>
                  <a:ext uri="{FF2B5EF4-FFF2-40B4-BE49-F238E27FC236}">
                    <a16:creationId xmlns:a16="http://schemas.microsoft.com/office/drawing/2014/main" id="{3AB8ED8E-D05E-4BD5-B950-85055EE72A81}"/>
                  </a:ext>
                </a:extLst>
              </p:cNvPr>
              <p:cNvSpPr>
                <a:spLocks noChangeArrowheads="1"/>
              </p:cNvSpPr>
              <p:nvPr userDrawn="1"/>
            </p:nvSpPr>
            <p:spPr bwMode="auto">
              <a:xfrm>
                <a:off x="1704" y="3"/>
                <a:ext cx="1022" cy="372"/>
              </a:xfrm>
              <a:custGeom>
                <a:avLst/>
                <a:gdLst>
                  <a:gd name="T0" fmla="*/ 171 w 436"/>
                  <a:gd name="T1" fmla="*/ 2 h 152"/>
                  <a:gd name="T2" fmla="*/ 1022 w 436"/>
                  <a:gd name="T3" fmla="*/ 0 h 152"/>
                  <a:gd name="T4" fmla="*/ 975 w 436"/>
                  <a:gd name="T5" fmla="*/ 132 h 152"/>
                  <a:gd name="T6" fmla="*/ 931 w 436"/>
                  <a:gd name="T7" fmla="*/ 166 h 152"/>
                  <a:gd name="T8" fmla="*/ 919 w 436"/>
                  <a:gd name="T9" fmla="*/ 171 h 152"/>
                  <a:gd name="T10" fmla="*/ 879 w 436"/>
                  <a:gd name="T11" fmla="*/ 179 h 152"/>
                  <a:gd name="T12" fmla="*/ 846 w 436"/>
                  <a:gd name="T13" fmla="*/ 215 h 152"/>
                  <a:gd name="T14" fmla="*/ 849 w 436"/>
                  <a:gd name="T15" fmla="*/ 242 h 152"/>
                  <a:gd name="T16" fmla="*/ 853 w 436"/>
                  <a:gd name="T17" fmla="*/ 262 h 152"/>
                  <a:gd name="T18" fmla="*/ 858 w 436"/>
                  <a:gd name="T19" fmla="*/ 277 h 152"/>
                  <a:gd name="T20" fmla="*/ 849 w 436"/>
                  <a:gd name="T21" fmla="*/ 299 h 152"/>
                  <a:gd name="T22" fmla="*/ 823 w 436"/>
                  <a:gd name="T23" fmla="*/ 294 h 152"/>
                  <a:gd name="T24" fmla="*/ 802 w 436"/>
                  <a:gd name="T25" fmla="*/ 316 h 152"/>
                  <a:gd name="T26" fmla="*/ 813 w 436"/>
                  <a:gd name="T27" fmla="*/ 257 h 152"/>
                  <a:gd name="T28" fmla="*/ 792 w 436"/>
                  <a:gd name="T29" fmla="*/ 245 h 152"/>
                  <a:gd name="T30" fmla="*/ 806 w 436"/>
                  <a:gd name="T31" fmla="*/ 228 h 152"/>
                  <a:gd name="T32" fmla="*/ 802 w 436"/>
                  <a:gd name="T33" fmla="*/ 218 h 152"/>
                  <a:gd name="T34" fmla="*/ 750 w 436"/>
                  <a:gd name="T35" fmla="*/ 230 h 152"/>
                  <a:gd name="T36" fmla="*/ 743 w 436"/>
                  <a:gd name="T37" fmla="*/ 208 h 152"/>
                  <a:gd name="T38" fmla="*/ 696 w 436"/>
                  <a:gd name="T39" fmla="*/ 230 h 152"/>
                  <a:gd name="T40" fmla="*/ 750 w 436"/>
                  <a:gd name="T41" fmla="*/ 252 h 152"/>
                  <a:gd name="T42" fmla="*/ 715 w 436"/>
                  <a:gd name="T43" fmla="*/ 286 h 152"/>
                  <a:gd name="T44" fmla="*/ 729 w 436"/>
                  <a:gd name="T45" fmla="*/ 308 h 152"/>
                  <a:gd name="T46" fmla="*/ 738 w 436"/>
                  <a:gd name="T47" fmla="*/ 338 h 152"/>
                  <a:gd name="T48" fmla="*/ 724 w 436"/>
                  <a:gd name="T49" fmla="*/ 340 h 152"/>
                  <a:gd name="T50" fmla="*/ 736 w 436"/>
                  <a:gd name="T51" fmla="*/ 352 h 152"/>
                  <a:gd name="T52" fmla="*/ 720 w 436"/>
                  <a:gd name="T53" fmla="*/ 372 h 152"/>
                  <a:gd name="T54" fmla="*/ 0 w 436"/>
                  <a:gd name="T55" fmla="*/ 365 h 152"/>
                  <a:gd name="T56" fmla="*/ 171 w 436"/>
                  <a:gd name="T57" fmla="*/ 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45C27BD8-3799-4E98-9830-AA5C4DBF0BB1}"/>
                  </a:ext>
                </a:extLst>
              </p:cNvPr>
              <p:cNvSpPr>
                <a:spLocks noChangeArrowheads="1"/>
              </p:cNvSpPr>
              <p:nvPr userDrawn="1"/>
            </p:nvSpPr>
            <p:spPr bwMode="auto">
              <a:xfrm>
                <a:off x="2729" y="-9"/>
                <a:ext cx="47" cy="134"/>
              </a:xfrm>
              <a:custGeom>
                <a:avLst/>
                <a:gdLst>
                  <a:gd name="T0" fmla="*/ 5 w 47"/>
                  <a:gd name="T1" fmla="*/ 127 h 165"/>
                  <a:gd name="T2" fmla="*/ 15 w 47"/>
                  <a:gd name="T3" fmla="*/ 88 h 165"/>
                  <a:gd name="T4" fmla="*/ 17 w 47"/>
                  <a:gd name="T5" fmla="*/ 55 h 165"/>
                  <a:gd name="T6" fmla="*/ 11 w 47"/>
                  <a:gd name="T7" fmla="*/ 32 h 165"/>
                  <a:gd name="T8" fmla="*/ 17 w 47"/>
                  <a:gd name="T9" fmla="*/ 10 h 165"/>
                  <a:gd name="T10" fmla="*/ 21 w 47"/>
                  <a:gd name="T11" fmla="*/ 0 h 165"/>
                  <a:gd name="T12" fmla="*/ 31 w 47"/>
                  <a:gd name="T13" fmla="*/ 24 h 165"/>
                  <a:gd name="T14" fmla="*/ 47 w 47"/>
                  <a:gd name="T15" fmla="*/ 80 h 165"/>
                  <a:gd name="T16" fmla="*/ 31 w 47"/>
                  <a:gd name="T17" fmla="*/ 88 h 165"/>
                  <a:gd name="T18" fmla="*/ 23 w 47"/>
                  <a:gd name="T19" fmla="*/ 102 h 165"/>
                  <a:gd name="T20" fmla="*/ 21 w 47"/>
                  <a:gd name="T21" fmla="*/ 107 h 165"/>
                  <a:gd name="T22" fmla="*/ 27 w 47"/>
                  <a:gd name="T23" fmla="*/ 109 h 165"/>
                  <a:gd name="T24" fmla="*/ 31 w 47"/>
                  <a:gd name="T25" fmla="*/ 119 h 165"/>
                  <a:gd name="T26" fmla="*/ 13 w 47"/>
                  <a:gd name="T27" fmla="*/ 120 h 165"/>
                  <a:gd name="T28" fmla="*/ 7 w 47"/>
                  <a:gd name="T29" fmla="*/ 130 h 165"/>
                  <a:gd name="T30" fmla="*/ 3 w 47"/>
                  <a:gd name="T31" fmla="*/ 125 h 165"/>
                  <a:gd name="T32" fmla="*/ 5 w 47"/>
                  <a:gd name="T33" fmla="*/ 127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5">
                <a:extLst>
                  <a:ext uri="{FF2B5EF4-FFF2-40B4-BE49-F238E27FC236}">
                    <a16:creationId xmlns:a16="http://schemas.microsoft.com/office/drawing/2014/main" id="{30503E90-5017-495B-87B4-E001268DC606}"/>
                  </a:ext>
                </a:extLst>
              </p:cNvPr>
              <p:cNvSpPr>
                <a:spLocks noChangeArrowheads="1"/>
              </p:cNvSpPr>
              <p:nvPr userDrawn="1"/>
            </p:nvSpPr>
            <p:spPr bwMode="auto">
              <a:xfrm>
                <a:off x="2701" y="103"/>
                <a:ext cx="138" cy="84"/>
              </a:xfrm>
              <a:custGeom>
                <a:avLst/>
                <a:gdLst>
                  <a:gd name="T0" fmla="*/ 26 w 138"/>
                  <a:gd name="T1" fmla="*/ 50 h 103"/>
                  <a:gd name="T2" fmla="*/ 30 w 138"/>
                  <a:gd name="T3" fmla="*/ 35 h 103"/>
                  <a:gd name="T4" fmla="*/ 50 w 138"/>
                  <a:gd name="T5" fmla="*/ 27 h 103"/>
                  <a:gd name="T6" fmla="*/ 54 w 138"/>
                  <a:gd name="T7" fmla="*/ 37 h 103"/>
                  <a:gd name="T8" fmla="*/ 66 w 138"/>
                  <a:gd name="T9" fmla="*/ 40 h 103"/>
                  <a:gd name="T10" fmla="*/ 80 w 138"/>
                  <a:gd name="T11" fmla="*/ 45 h 103"/>
                  <a:gd name="T12" fmla="*/ 116 w 138"/>
                  <a:gd name="T13" fmla="*/ 27 h 103"/>
                  <a:gd name="T14" fmla="*/ 130 w 138"/>
                  <a:gd name="T15" fmla="*/ 14 h 103"/>
                  <a:gd name="T16" fmla="*/ 138 w 138"/>
                  <a:gd name="T17" fmla="*/ 9 h 103"/>
                  <a:gd name="T18" fmla="*/ 106 w 138"/>
                  <a:gd name="T19" fmla="*/ 40 h 103"/>
                  <a:gd name="T20" fmla="*/ 84 w 138"/>
                  <a:gd name="T21" fmla="*/ 55 h 103"/>
                  <a:gd name="T22" fmla="*/ 66 w 138"/>
                  <a:gd name="T23" fmla="*/ 66 h 103"/>
                  <a:gd name="T24" fmla="*/ 48 w 138"/>
                  <a:gd name="T25" fmla="*/ 84 h 103"/>
                  <a:gd name="T26" fmla="*/ 26 w 138"/>
                  <a:gd name="T27" fmla="*/ 73 h 103"/>
                  <a:gd name="T28" fmla="*/ 20 w 138"/>
                  <a:gd name="T29" fmla="*/ 71 h 103"/>
                  <a:gd name="T30" fmla="*/ 22 w 138"/>
                  <a:gd name="T31" fmla="*/ 79 h 103"/>
                  <a:gd name="T32" fmla="*/ 0 w 138"/>
                  <a:gd name="T33" fmla="*/ 79 h 103"/>
                  <a:gd name="T34" fmla="*/ 10 w 138"/>
                  <a:gd name="T35" fmla="*/ 64 h 103"/>
                  <a:gd name="T36" fmla="*/ 26 w 138"/>
                  <a:gd name="T37" fmla="*/ 5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6">
                <a:extLst>
                  <a:ext uri="{FF2B5EF4-FFF2-40B4-BE49-F238E27FC236}">
                    <a16:creationId xmlns:a16="http://schemas.microsoft.com/office/drawing/2014/main" id="{85B99AFF-DDB5-4E15-8621-A1183115FED6}"/>
                  </a:ext>
                </a:extLst>
              </p:cNvPr>
              <p:cNvSpPr>
                <a:spLocks noChangeArrowheads="1"/>
              </p:cNvSpPr>
              <p:nvPr userDrawn="1"/>
            </p:nvSpPr>
            <p:spPr bwMode="auto">
              <a:xfrm>
                <a:off x="2553" y="182"/>
                <a:ext cx="187" cy="176"/>
              </a:xfrm>
              <a:custGeom>
                <a:avLst/>
                <a:gdLst>
                  <a:gd name="T0" fmla="*/ 157 w 188"/>
                  <a:gd name="T1" fmla="*/ 20 h 214"/>
                  <a:gd name="T2" fmla="*/ 159 w 188"/>
                  <a:gd name="T3" fmla="*/ 5 h 214"/>
                  <a:gd name="T4" fmla="*/ 169 w 188"/>
                  <a:gd name="T5" fmla="*/ 0 h 214"/>
                  <a:gd name="T6" fmla="*/ 181 w 188"/>
                  <a:gd name="T7" fmla="*/ 20 h 214"/>
                  <a:gd name="T8" fmla="*/ 187 w 188"/>
                  <a:gd name="T9" fmla="*/ 35 h 214"/>
                  <a:gd name="T10" fmla="*/ 177 w 188"/>
                  <a:gd name="T11" fmla="*/ 48 h 214"/>
                  <a:gd name="T12" fmla="*/ 169 w 188"/>
                  <a:gd name="T13" fmla="*/ 63 h 214"/>
                  <a:gd name="T14" fmla="*/ 161 w 188"/>
                  <a:gd name="T15" fmla="*/ 104 h 214"/>
                  <a:gd name="T16" fmla="*/ 143 w 188"/>
                  <a:gd name="T17" fmla="*/ 112 h 214"/>
                  <a:gd name="T18" fmla="*/ 119 w 188"/>
                  <a:gd name="T19" fmla="*/ 113 h 214"/>
                  <a:gd name="T20" fmla="*/ 111 w 188"/>
                  <a:gd name="T21" fmla="*/ 102 h 214"/>
                  <a:gd name="T22" fmla="*/ 101 w 188"/>
                  <a:gd name="T23" fmla="*/ 120 h 214"/>
                  <a:gd name="T24" fmla="*/ 90 w 188"/>
                  <a:gd name="T25" fmla="*/ 123 h 214"/>
                  <a:gd name="T26" fmla="*/ 80 w 188"/>
                  <a:gd name="T27" fmla="*/ 109 h 214"/>
                  <a:gd name="T28" fmla="*/ 58 w 188"/>
                  <a:gd name="T29" fmla="*/ 118 h 214"/>
                  <a:gd name="T30" fmla="*/ 76 w 188"/>
                  <a:gd name="T31" fmla="*/ 117 h 214"/>
                  <a:gd name="T32" fmla="*/ 78 w 188"/>
                  <a:gd name="T33" fmla="*/ 132 h 214"/>
                  <a:gd name="T34" fmla="*/ 58 w 188"/>
                  <a:gd name="T35" fmla="*/ 137 h 214"/>
                  <a:gd name="T36" fmla="*/ 34 w 188"/>
                  <a:gd name="T37" fmla="*/ 137 h 214"/>
                  <a:gd name="T38" fmla="*/ 36 w 188"/>
                  <a:gd name="T39" fmla="*/ 127 h 214"/>
                  <a:gd name="T40" fmla="*/ 46 w 188"/>
                  <a:gd name="T41" fmla="*/ 118 h 214"/>
                  <a:gd name="T42" fmla="*/ 34 w 188"/>
                  <a:gd name="T43" fmla="*/ 122 h 214"/>
                  <a:gd name="T44" fmla="*/ 26 w 188"/>
                  <a:gd name="T45" fmla="*/ 137 h 214"/>
                  <a:gd name="T46" fmla="*/ 30 w 188"/>
                  <a:gd name="T47" fmla="*/ 156 h 214"/>
                  <a:gd name="T48" fmla="*/ 14 w 188"/>
                  <a:gd name="T49" fmla="*/ 164 h 214"/>
                  <a:gd name="T50" fmla="*/ 0 w 188"/>
                  <a:gd name="T51" fmla="*/ 176 h 214"/>
                  <a:gd name="T52" fmla="*/ 8 w 188"/>
                  <a:gd name="T53" fmla="*/ 155 h 214"/>
                  <a:gd name="T54" fmla="*/ 0 w 188"/>
                  <a:gd name="T55" fmla="*/ 135 h 214"/>
                  <a:gd name="T56" fmla="*/ 14 w 188"/>
                  <a:gd name="T57" fmla="*/ 125 h 214"/>
                  <a:gd name="T58" fmla="*/ 32 w 188"/>
                  <a:gd name="T59" fmla="*/ 110 h 214"/>
                  <a:gd name="T60" fmla="*/ 44 w 188"/>
                  <a:gd name="T61" fmla="*/ 97 h 214"/>
                  <a:gd name="T62" fmla="*/ 72 w 188"/>
                  <a:gd name="T63" fmla="*/ 95 h 214"/>
                  <a:gd name="T64" fmla="*/ 84 w 188"/>
                  <a:gd name="T65" fmla="*/ 92 h 214"/>
                  <a:gd name="T66" fmla="*/ 113 w 188"/>
                  <a:gd name="T67" fmla="*/ 64 h 214"/>
                  <a:gd name="T68" fmla="*/ 119 w 188"/>
                  <a:gd name="T69" fmla="*/ 76 h 214"/>
                  <a:gd name="T70" fmla="*/ 131 w 188"/>
                  <a:gd name="T71" fmla="*/ 63 h 214"/>
                  <a:gd name="T72" fmla="*/ 149 w 188"/>
                  <a:gd name="T73" fmla="*/ 44 h 214"/>
                  <a:gd name="T74" fmla="*/ 153 w 188"/>
                  <a:gd name="T75" fmla="*/ 35 h 214"/>
                  <a:gd name="T76" fmla="*/ 147 w 188"/>
                  <a:gd name="T77" fmla="*/ 31 h 214"/>
                  <a:gd name="T78" fmla="*/ 151 w 188"/>
                  <a:gd name="T79" fmla="*/ 26 h 214"/>
                  <a:gd name="T80" fmla="*/ 157 w 188"/>
                  <a:gd name="T81" fmla="*/ 2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7">
                <a:extLst>
                  <a:ext uri="{FF2B5EF4-FFF2-40B4-BE49-F238E27FC236}">
                    <a16:creationId xmlns:a16="http://schemas.microsoft.com/office/drawing/2014/main" id="{0EB38ABA-FFD9-42E0-BF45-2908EE2317DB}"/>
                  </a:ext>
                </a:extLst>
              </p:cNvPr>
              <p:cNvSpPr>
                <a:spLocks noChangeArrowheads="1"/>
              </p:cNvSpPr>
              <p:nvPr userDrawn="1"/>
            </p:nvSpPr>
            <p:spPr bwMode="auto">
              <a:xfrm>
                <a:off x="2677" y="233"/>
                <a:ext cx="14" cy="10"/>
              </a:xfrm>
              <a:custGeom>
                <a:avLst/>
                <a:gdLst>
                  <a:gd name="T0" fmla="*/ 0 w 13"/>
                  <a:gd name="T1" fmla="*/ 7 h 13"/>
                  <a:gd name="T2" fmla="*/ 4 w 13"/>
                  <a:gd name="T3" fmla="*/ 10 h 13"/>
                  <a:gd name="T4" fmla="*/ 0 w 13"/>
                  <a:gd name="T5" fmla="*/ 7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8">
                <a:extLst>
                  <a:ext uri="{FF2B5EF4-FFF2-40B4-BE49-F238E27FC236}">
                    <a16:creationId xmlns:a16="http://schemas.microsoft.com/office/drawing/2014/main" id="{42CC3335-26EA-455C-93E2-F4C8A75B66D5}"/>
                  </a:ext>
                </a:extLst>
              </p:cNvPr>
              <p:cNvSpPr>
                <a:spLocks noChangeArrowheads="1"/>
              </p:cNvSpPr>
              <p:nvPr userDrawn="1"/>
            </p:nvSpPr>
            <p:spPr bwMode="auto">
              <a:xfrm>
                <a:off x="1627" y="353"/>
                <a:ext cx="813" cy="462"/>
              </a:xfrm>
              <a:custGeom>
                <a:avLst/>
                <a:gdLst>
                  <a:gd name="T0" fmla="*/ 813 w 812"/>
                  <a:gd name="T1" fmla="*/ 21 h 564"/>
                  <a:gd name="T2" fmla="*/ 779 w 812"/>
                  <a:gd name="T3" fmla="*/ 64 h 564"/>
                  <a:gd name="T4" fmla="*/ 749 w 812"/>
                  <a:gd name="T5" fmla="*/ 100 h 564"/>
                  <a:gd name="T6" fmla="*/ 723 w 812"/>
                  <a:gd name="T7" fmla="*/ 116 h 564"/>
                  <a:gd name="T8" fmla="*/ 635 w 812"/>
                  <a:gd name="T9" fmla="*/ 147 h 564"/>
                  <a:gd name="T10" fmla="*/ 633 w 812"/>
                  <a:gd name="T11" fmla="*/ 172 h 564"/>
                  <a:gd name="T12" fmla="*/ 605 w 812"/>
                  <a:gd name="T13" fmla="*/ 188 h 564"/>
                  <a:gd name="T14" fmla="*/ 621 w 812"/>
                  <a:gd name="T15" fmla="*/ 146 h 564"/>
                  <a:gd name="T16" fmla="*/ 577 w 812"/>
                  <a:gd name="T17" fmla="*/ 154 h 564"/>
                  <a:gd name="T18" fmla="*/ 557 w 812"/>
                  <a:gd name="T19" fmla="*/ 179 h 564"/>
                  <a:gd name="T20" fmla="*/ 597 w 812"/>
                  <a:gd name="T21" fmla="*/ 229 h 564"/>
                  <a:gd name="T22" fmla="*/ 595 w 812"/>
                  <a:gd name="T23" fmla="*/ 301 h 564"/>
                  <a:gd name="T24" fmla="*/ 543 w 812"/>
                  <a:gd name="T25" fmla="*/ 333 h 564"/>
                  <a:gd name="T26" fmla="*/ 523 w 812"/>
                  <a:gd name="T27" fmla="*/ 316 h 564"/>
                  <a:gd name="T28" fmla="*/ 483 w 812"/>
                  <a:gd name="T29" fmla="*/ 285 h 564"/>
                  <a:gd name="T30" fmla="*/ 463 w 812"/>
                  <a:gd name="T31" fmla="*/ 285 h 564"/>
                  <a:gd name="T32" fmla="*/ 451 w 812"/>
                  <a:gd name="T33" fmla="*/ 323 h 564"/>
                  <a:gd name="T34" fmla="*/ 501 w 812"/>
                  <a:gd name="T35" fmla="*/ 380 h 564"/>
                  <a:gd name="T36" fmla="*/ 511 w 812"/>
                  <a:gd name="T37" fmla="*/ 429 h 564"/>
                  <a:gd name="T38" fmla="*/ 527 w 812"/>
                  <a:gd name="T39" fmla="*/ 459 h 564"/>
                  <a:gd name="T40" fmla="*/ 493 w 812"/>
                  <a:gd name="T41" fmla="*/ 446 h 564"/>
                  <a:gd name="T42" fmla="*/ 471 w 812"/>
                  <a:gd name="T43" fmla="*/ 424 h 564"/>
                  <a:gd name="T44" fmla="*/ 423 w 812"/>
                  <a:gd name="T45" fmla="*/ 347 h 564"/>
                  <a:gd name="T46" fmla="*/ 427 w 812"/>
                  <a:gd name="T47" fmla="*/ 254 h 564"/>
                  <a:gd name="T48" fmla="*/ 423 w 812"/>
                  <a:gd name="T49" fmla="*/ 220 h 564"/>
                  <a:gd name="T50" fmla="*/ 413 w 812"/>
                  <a:gd name="T51" fmla="*/ 226 h 564"/>
                  <a:gd name="T52" fmla="*/ 386 w 812"/>
                  <a:gd name="T53" fmla="*/ 218 h 564"/>
                  <a:gd name="T54" fmla="*/ 360 w 812"/>
                  <a:gd name="T55" fmla="*/ 139 h 564"/>
                  <a:gd name="T56" fmla="*/ 330 w 812"/>
                  <a:gd name="T57" fmla="*/ 136 h 564"/>
                  <a:gd name="T58" fmla="*/ 288 w 812"/>
                  <a:gd name="T59" fmla="*/ 141 h 564"/>
                  <a:gd name="T60" fmla="*/ 242 w 812"/>
                  <a:gd name="T61" fmla="*/ 190 h 564"/>
                  <a:gd name="T62" fmla="*/ 196 w 812"/>
                  <a:gd name="T63" fmla="*/ 220 h 564"/>
                  <a:gd name="T64" fmla="*/ 184 w 812"/>
                  <a:gd name="T65" fmla="*/ 224 h 564"/>
                  <a:gd name="T66" fmla="*/ 160 w 812"/>
                  <a:gd name="T67" fmla="*/ 269 h 564"/>
                  <a:gd name="T68" fmla="*/ 152 w 812"/>
                  <a:gd name="T69" fmla="*/ 290 h 564"/>
                  <a:gd name="T70" fmla="*/ 128 w 812"/>
                  <a:gd name="T71" fmla="*/ 331 h 564"/>
                  <a:gd name="T72" fmla="*/ 94 w 812"/>
                  <a:gd name="T73" fmla="*/ 321 h 564"/>
                  <a:gd name="T74" fmla="*/ 66 w 812"/>
                  <a:gd name="T75" fmla="*/ 211 h 564"/>
                  <a:gd name="T76" fmla="*/ 72 w 812"/>
                  <a:gd name="T77" fmla="*/ 128 h 564"/>
                  <a:gd name="T78" fmla="*/ 44 w 812"/>
                  <a:gd name="T79" fmla="*/ 147 h 564"/>
                  <a:gd name="T80" fmla="*/ 20 w 812"/>
                  <a:gd name="T81" fmla="*/ 123 h 564"/>
                  <a:gd name="T82" fmla="*/ 24 w 812"/>
                  <a:gd name="T83" fmla="*/ 113 h 564"/>
                  <a:gd name="T84" fmla="*/ 0 w 812"/>
                  <a:gd name="T85" fmla="*/ 75 h 564"/>
                  <a:gd name="T86" fmla="*/ 799 w 812"/>
                  <a:gd name="T87" fmla="*/ 5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49">
                <a:extLst>
                  <a:ext uri="{FF2B5EF4-FFF2-40B4-BE49-F238E27FC236}">
                    <a16:creationId xmlns:a16="http://schemas.microsoft.com/office/drawing/2014/main" id="{CD486C51-95B3-44AD-BA7F-3D843D8BFA4D}"/>
                  </a:ext>
                </a:extLst>
              </p:cNvPr>
              <p:cNvSpPr>
                <a:spLocks noChangeArrowheads="1"/>
              </p:cNvSpPr>
              <p:nvPr userDrawn="1"/>
            </p:nvSpPr>
            <p:spPr bwMode="auto">
              <a:xfrm>
                <a:off x="1770" y="671"/>
                <a:ext cx="45" cy="71"/>
              </a:xfrm>
              <a:custGeom>
                <a:avLst/>
                <a:gdLst>
                  <a:gd name="T0" fmla="*/ 7 w 43"/>
                  <a:gd name="T1" fmla="*/ 9 h 85"/>
                  <a:gd name="T2" fmla="*/ 18 w 43"/>
                  <a:gd name="T3" fmla="*/ 3 h 85"/>
                  <a:gd name="T4" fmla="*/ 39 w 43"/>
                  <a:gd name="T5" fmla="*/ 28 h 85"/>
                  <a:gd name="T6" fmla="*/ 20 w 43"/>
                  <a:gd name="T7" fmla="*/ 71 h 85"/>
                  <a:gd name="T8" fmla="*/ 1 w 43"/>
                  <a:gd name="T9" fmla="*/ 58 h 85"/>
                  <a:gd name="T10" fmla="*/ 7 w 43"/>
                  <a:gd name="T11" fmla="*/ 9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50">
                <a:extLst>
                  <a:ext uri="{FF2B5EF4-FFF2-40B4-BE49-F238E27FC236}">
                    <a16:creationId xmlns:a16="http://schemas.microsoft.com/office/drawing/2014/main" id="{D0EC6168-496B-4689-B0B0-DB3E3A4CEE13}"/>
                  </a:ext>
                </a:extLst>
              </p:cNvPr>
              <p:cNvSpPr>
                <a:spLocks noChangeArrowheads="1"/>
              </p:cNvSpPr>
              <p:nvPr userDrawn="1"/>
            </p:nvSpPr>
            <p:spPr bwMode="auto">
              <a:xfrm>
                <a:off x="2394" y="431"/>
                <a:ext cx="42" cy="59"/>
              </a:xfrm>
              <a:custGeom>
                <a:avLst/>
                <a:gdLst>
                  <a:gd name="T0" fmla="*/ 12 w 44"/>
                  <a:gd name="T1" fmla="*/ 22 h 74"/>
                  <a:gd name="T2" fmla="*/ 28 w 44"/>
                  <a:gd name="T3" fmla="*/ 2 h 74"/>
                  <a:gd name="T4" fmla="*/ 41 w 44"/>
                  <a:gd name="T5" fmla="*/ 3 h 74"/>
                  <a:gd name="T6" fmla="*/ 37 w 44"/>
                  <a:gd name="T7" fmla="*/ 21 h 74"/>
                  <a:gd name="T8" fmla="*/ 12 w 44"/>
                  <a:gd name="T9" fmla="*/ 59 h 74"/>
                  <a:gd name="T10" fmla="*/ 7 w 44"/>
                  <a:gd name="T11" fmla="*/ 48 h 74"/>
                  <a:gd name="T12" fmla="*/ 3 w 44"/>
                  <a:gd name="T13" fmla="*/ 29 h 74"/>
                  <a:gd name="T14" fmla="*/ 12 w 44"/>
                  <a:gd name="T15" fmla="*/ 2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51">
                <a:extLst>
                  <a:ext uri="{FF2B5EF4-FFF2-40B4-BE49-F238E27FC236}">
                    <a16:creationId xmlns:a16="http://schemas.microsoft.com/office/drawing/2014/main" id="{852E321E-04DC-4E3F-B21E-5F0F9C63FA16}"/>
                  </a:ext>
                </a:extLst>
              </p:cNvPr>
              <p:cNvSpPr>
                <a:spLocks noChangeArrowheads="1"/>
              </p:cNvSpPr>
              <p:nvPr userDrawn="1"/>
            </p:nvSpPr>
            <p:spPr bwMode="auto">
              <a:xfrm>
                <a:off x="2513" y="402"/>
                <a:ext cx="21" cy="24"/>
              </a:xfrm>
              <a:custGeom>
                <a:avLst/>
                <a:gdLst>
                  <a:gd name="T0" fmla="*/ 7 w 20"/>
                  <a:gd name="T1" fmla="*/ 13 h 30"/>
                  <a:gd name="T2" fmla="*/ 5 w 20"/>
                  <a:gd name="T3" fmla="*/ 24 h 30"/>
                  <a:gd name="T4" fmla="*/ 7 w 20"/>
                  <a:gd name="T5" fmla="*/ 13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52">
                <a:extLst>
                  <a:ext uri="{FF2B5EF4-FFF2-40B4-BE49-F238E27FC236}">
                    <a16:creationId xmlns:a16="http://schemas.microsoft.com/office/drawing/2014/main" id="{6A424802-3DA6-40E0-965C-FE0928AD3992}"/>
                  </a:ext>
                </a:extLst>
              </p:cNvPr>
              <p:cNvSpPr>
                <a:spLocks noChangeArrowheads="1"/>
              </p:cNvSpPr>
              <p:nvPr userDrawn="1"/>
            </p:nvSpPr>
            <p:spPr bwMode="auto">
              <a:xfrm>
                <a:off x="333" y="169"/>
                <a:ext cx="1015" cy="866"/>
              </a:xfrm>
              <a:custGeom>
                <a:avLst/>
                <a:gdLst>
                  <a:gd name="T0" fmla="*/ 716 w 682"/>
                  <a:gd name="T1" fmla="*/ 721 h 557"/>
                  <a:gd name="T2" fmla="*/ 723 w 682"/>
                  <a:gd name="T3" fmla="*/ 701 h 557"/>
                  <a:gd name="T4" fmla="*/ 744 w 682"/>
                  <a:gd name="T5" fmla="*/ 642 h 557"/>
                  <a:gd name="T6" fmla="*/ 460 w 682"/>
                  <a:gd name="T7" fmla="*/ 446 h 557"/>
                  <a:gd name="T8" fmla="*/ 420 w 682"/>
                  <a:gd name="T9" fmla="*/ 538 h 557"/>
                  <a:gd name="T10" fmla="*/ 451 w 682"/>
                  <a:gd name="T11" fmla="*/ 864 h 557"/>
                  <a:gd name="T12" fmla="*/ 420 w 682"/>
                  <a:gd name="T13" fmla="*/ 768 h 557"/>
                  <a:gd name="T14" fmla="*/ 360 w 682"/>
                  <a:gd name="T15" fmla="*/ 683 h 557"/>
                  <a:gd name="T16" fmla="*/ 365 w 682"/>
                  <a:gd name="T17" fmla="*/ 642 h 557"/>
                  <a:gd name="T18" fmla="*/ 368 w 682"/>
                  <a:gd name="T19" fmla="*/ 613 h 557"/>
                  <a:gd name="T20" fmla="*/ 327 w 682"/>
                  <a:gd name="T21" fmla="*/ 583 h 557"/>
                  <a:gd name="T22" fmla="*/ 289 w 682"/>
                  <a:gd name="T23" fmla="*/ 538 h 557"/>
                  <a:gd name="T24" fmla="*/ 220 w 682"/>
                  <a:gd name="T25" fmla="*/ 550 h 557"/>
                  <a:gd name="T26" fmla="*/ 188 w 682"/>
                  <a:gd name="T27" fmla="*/ 567 h 557"/>
                  <a:gd name="T28" fmla="*/ 116 w 682"/>
                  <a:gd name="T29" fmla="*/ 567 h 557"/>
                  <a:gd name="T30" fmla="*/ 33 w 682"/>
                  <a:gd name="T31" fmla="*/ 485 h 557"/>
                  <a:gd name="T32" fmla="*/ 16 w 682"/>
                  <a:gd name="T33" fmla="*/ 459 h 557"/>
                  <a:gd name="T34" fmla="*/ 0 w 682"/>
                  <a:gd name="T35" fmla="*/ 410 h 557"/>
                  <a:gd name="T36" fmla="*/ 36 w 682"/>
                  <a:gd name="T37" fmla="*/ 331 h 557"/>
                  <a:gd name="T38" fmla="*/ 48 w 682"/>
                  <a:gd name="T39" fmla="*/ 281 h 557"/>
                  <a:gd name="T40" fmla="*/ 76 w 682"/>
                  <a:gd name="T41" fmla="*/ 222 h 557"/>
                  <a:gd name="T42" fmla="*/ 121 w 682"/>
                  <a:gd name="T43" fmla="*/ 180 h 557"/>
                  <a:gd name="T44" fmla="*/ 249 w 682"/>
                  <a:gd name="T45" fmla="*/ 104 h 557"/>
                  <a:gd name="T46" fmla="*/ 327 w 682"/>
                  <a:gd name="T47" fmla="*/ 47 h 557"/>
                  <a:gd name="T48" fmla="*/ 384 w 682"/>
                  <a:gd name="T49" fmla="*/ 9 h 557"/>
                  <a:gd name="T50" fmla="*/ 540 w 682"/>
                  <a:gd name="T51" fmla="*/ 3 h 557"/>
                  <a:gd name="T52" fmla="*/ 592 w 682"/>
                  <a:gd name="T53" fmla="*/ 0 h 557"/>
                  <a:gd name="T54" fmla="*/ 571 w 682"/>
                  <a:gd name="T55" fmla="*/ 53 h 557"/>
                  <a:gd name="T56" fmla="*/ 659 w 682"/>
                  <a:gd name="T57" fmla="*/ 131 h 557"/>
                  <a:gd name="T58" fmla="*/ 740 w 682"/>
                  <a:gd name="T59" fmla="*/ 115 h 557"/>
                  <a:gd name="T60" fmla="*/ 787 w 682"/>
                  <a:gd name="T61" fmla="*/ 127 h 557"/>
                  <a:gd name="T62" fmla="*/ 832 w 682"/>
                  <a:gd name="T63" fmla="*/ 151 h 557"/>
                  <a:gd name="T64" fmla="*/ 851 w 682"/>
                  <a:gd name="T65" fmla="*/ 292 h 557"/>
                  <a:gd name="T66" fmla="*/ 851 w 682"/>
                  <a:gd name="T67" fmla="*/ 373 h 557"/>
                  <a:gd name="T68" fmla="*/ 891 w 682"/>
                  <a:gd name="T69" fmla="*/ 440 h 557"/>
                  <a:gd name="T70" fmla="*/ 960 w 682"/>
                  <a:gd name="T71" fmla="*/ 466 h 557"/>
                  <a:gd name="T72" fmla="*/ 1012 w 682"/>
                  <a:gd name="T73" fmla="*/ 459 h 557"/>
                  <a:gd name="T74" fmla="*/ 988 w 682"/>
                  <a:gd name="T75" fmla="*/ 529 h 557"/>
                  <a:gd name="T76" fmla="*/ 891 w 682"/>
                  <a:gd name="T77" fmla="*/ 633 h 557"/>
                  <a:gd name="T78" fmla="*/ 816 w 682"/>
                  <a:gd name="T79" fmla="*/ 754 h 557"/>
                  <a:gd name="T80" fmla="*/ 827 w 682"/>
                  <a:gd name="T81" fmla="*/ 790 h 557"/>
                  <a:gd name="T82" fmla="*/ 647 w 682"/>
                  <a:gd name="T83" fmla="*/ 864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53">
                <a:extLst>
                  <a:ext uri="{FF2B5EF4-FFF2-40B4-BE49-F238E27FC236}">
                    <a16:creationId xmlns:a16="http://schemas.microsoft.com/office/drawing/2014/main" id="{E92B704E-F6B7-4B52-9D60-80C95FB35AD6}"/>
                  </a:ext>
                </a:extLst>
              </p:cNvPr>
              <p:cNvSpPr>
                <a:spLocks noChangeArrowheads="1"/>
              </p:cNvSpPr>
              <p:nvPr userDrawn="1"/>
            </p:nvSpPr>
            <p:spPr bwMode="auto">
              <a:xfrm>
                <a:off x="727" y="495"/>
                <a:ext cx="382" cy="540"/>
              </a:xfrm>
              <a:custGeom>
                <a:avLst/>
                <a:gdLst>
                  <a:gd name="T0" fmla="*/ 361 w 257"/>
                  <a:gd name="T1" fmla="*/ 540 h 347"/>
                  <a:gd name="T2" fmla="*/ 346 w 257"/>
                  <a:gd name="T3" fmla="*/ 468 h 347"/>
                  <a:gd name="T4" fmla="*/ 323 w 257"/>
                  <a:gd name="T5" fmla="*/ 448 h 347"/>
                  <a:gd name="T6" fmla="*/ 320 w 257"/>
                  <a:gd name="T7" fmla="*/ 419 h 347"/>
                  <a:gd name="T8" fmla="*/ 311 w 257"/>
                  <a:gd name="T9" fmla="*/ 395 h 347"/>
                  <a:gd name="T10" fmla="*/ 311 w 257"/>
                  <a:gd name="T11" fmla="*/ 356 h 347"/>
                  <a:gd name="T12" fmla="*/ 308 w 257"/>
                  <a:gd name="T13" fmla="*/ 333 h 347"/>
                  <a:gd name="T14" fmla="*/ 339 w 257"/>
                  <a:gd name="T15" fmla="*/ 314 h 347"/>
                  <a:gd name="T16" fmla="*/ 382 w 257"/>
                  <a:gd name="T17" fmla="*/ 307 h 347"/>
                  <a:gd name="T18" fmla="*/ 382 w 257"/>
                  <a:gd name="T19" fmla="*/ 212 h 347"/>
                  <a:gd name="T20" fmla="*/ 80 w 257"/>
                  <a:gd name="T21" fmla="*/ 149 h 347"/>
                  <a:gd name="T22" fmla="*/ 48 w 257"/>
                  <a:gd name="T23" fmla="*/ 153 h 347"/>
                  <a:gd name="T24" fmla="*/ 24 w 257"/>
                  <a:gd name="T25" fmla="*/ 159 h 347"/>
                  <a:gd name="T26" fmla="*/ 0 w 257"/>
                  <a:gd name="T27" fmla="*/ 232 h 347"/>
                  <a:gd name="T28" fmla="*/ 138 w 257"/>
                  <a:gd name="T29" fmla="*/ 538 h 347"/>
                  <a:gd name="T30" fmla="*/ 361 w 257"/>
                  <a:gd name="T31" fmla="*/ 54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54">
                <a:extLst>
                  <a:ext uri="{FF2B5EF4-FFF2-40B4-BE49-F238E27FC236}">
                    <a16:creationId xmlns:a16="http://schemas.microsoft.com/office/drawing/2014/main" id="{7FC425D2-1C81-4441-B40F-3C1BE2F2EF5B}"/>
                  </a:ext>
                </a:extLst>
              </p:cNvPr>
              <p:cNvSpPr>
                <a:spLocks noChangeArrowheads="1"/>
              </p:cNvSpPr>
              <p:nvPr userDrawn="1"/>
            </p:nvSpPr>
            <p:spPr bwMode="auto">
              <a:xfrm>
                <a:off x="1400" y="896"/>
                <a:ext cx="16" cy="29"/>
              </a:xfrm>
              <a:custGeom>
                <a:avLst/>
                <a:gdLst>
                  <a:gd name="T0" fmla="*/ 6 w 19"/>
                  <a:gd name="T1" fmla="*/ 20 h 37"/>
                  <a:gd name="T2" fmla="*/ 16 w 19"/>
                  <a:gd name="T3" fmla="*/ 16 h 37"/>
                  <a:gd name="T4" fmla="*/ 6 w 19"/>
                  <a:gd name="T5" fmla="*/ 2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55">
                <a:extLst>
                  <a:ext uri="{FF2B5EF4-FFF2-40B4-BE49-F238E27FC236}">
                    <a16:creationId xmlns:a16="http://schemas.microsoft.com/office/drawing/2014/main" id="{6F184BF5-0FAF-473A-B673-48F67DB369AC}"/>
                  </a:ext>
                </a:extLst>
              </p:cNvPr>
              <p:cNvSpPr>
                <a:spLocks noChangeArrowheads="1"/>
              </p:cNvSpPr>
              <p:nvPr userDrawn="1"/>
            </p:nvSpPr>
            <p:spPr bwMode="auto">
              <a:xfrm>
                <a:off x="1379" y="617"/>
                <a:ext cx="21" cy="17"/>
              </a:xfrm>
              <a:custGeom>
                <a:avLst/>
                <a:gdLst>
                  <a:gd name="T0" fmla="*/ 11 w 22"/>
                  <a:gd name="T1" fmla="*/ 10 h 20"/>
                  <a:gd name="T2" fmla="*/ 15 w 22"/>
                  <a:gd name="T3" fmla="*/ 0 h 20"/>
                  <a:gd name="T4" fmla="*/ 19 w 22"/>
                  <a:gd name="T5" fmla="*/ 10 h 20"/>
                  <a:gd name="T6" fmla="*/ 8 w 22"/>
                  <a:gd name="T7" fmla="*/ 17 h 20"/>
                  <a:gd name="T8" fmla="*/ 11 w 22"/>
                  <a:gd name="T9" fmla="*/ 1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56">
                <a:extLst>
                  <a:ext uri="{FF2B5EF4-FFF2-40B4-BE49-F238E27FC236}">
                    <a16:creationId xmlns:a16="http://schemas.microsoft.com/office/drawing/2014/main" id="{C6DAF381-D0C8-4F6F-A2D4-AE04A85040CE}"/>
                  </a:ext>
                </a:extLst>
              </p:cNvPr>
              <p:cNvSpPr>
                <a:spLocks noChangeArrowheads="1"/>
              </p:cNvSpPr>
              <p:nvPr userDrawn="1"/>
            </p:nvSpPr>
            <p:spPr bwMode="auto">
              <a:xfrm>
                <a:off x="453" y="275"/>
                <a:ext cx="58" cy="24"/>
              </a:xfrm>
              <a:custGeom>
                <a:avLst/>
                <a:gdLst>
                  <a:gd name="T0" fmla="*/ 24 w 57"/>
                  <a:gd name="T1" fmla="*/ 14 h 30"/>
                  <a:gd name="T2" fmla="*/ 33 w 57"/>
                  <a:gd name="T3" fmla="*/ 5 h 30"/>
                  <a:gd name="T4" fmla="*/ 37 w 57"/>
                  <a:gd name="T5" fmla="*/ 24 h 30"/>
                  <a:gd name="T6" fmla="*/ 24 w 57"/>
                  <a:gd name="T7" fmla="*/ 14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57">
                <a:extLst>
                  <a:ext uri="{FF2B5EF4-FFF2-40B4-BE49-F238E27FC236}">
                    <a16:creationId xmlns:a16="http://schemas.microsoft.com/office/drawing/2014/main" id="{2C513A6F-8CDE-48D4-A04F-85DFB156974B}"/>
                  </a:ext>
                </a:extLst>
              </p:cNvPr>
              <p:cNvSpPr>
                <a:spLocks noChangeArrowheads="1"/>
              </p:cNvSpPr>
              <p:nvPr userDrawn="1"/>
            </p:nvSpPr>
            <p:spPr bwMode="auto">
              <a:xfrm>
                <a:off x="1161" y="50"/>
                <a:ext cx="691" cy="569"/>
              </a:xfrm>
              <a:custGeom>
                <a:avLst/>
                <a:gdLst>
                  <a:gd name="T0" fmla="*/ 472 w 693"/>
                  <a:gd name="T1" fmla="*/ 379 h 696"/>
                  <a:gd name="T2" fmla="*/ 392 w 693"/>
                  <a:gd name="T3" fmla="*/ 370 h 696"/>
                  <a:gd name="T4" fmla="*/ 324 w 693"/>
                  <a:gd name="T5" fmla="*/ 337 h 696"/>
                  <a:gd name="T6" fmla="*/ 264 w 693"/>
                  <a:gd name="T7" fmla="*/ 327 h 696"/>
                  <a:gd name="T8" fmla="*/ 236 w 693"/>
                  <a:gd name="T9" fmla="*/ 340 h 696"/>
                  <a:gd name="T10" fmla="*/ 260 w 693"/>
                  <a:gd name="T11" fmla="*/ 350 h 696"/>
                  <a:gd name="T12" fmla="*/ 292 w 693"/>
                  <a:gd name="T13" fmla="*/ 383 h 696"/>
                  <a:gd name="T14" fmla="*/ 320 w 693"/>
                  <a:gd name="T15" fmla="*/ 389 h 696"/>
                  <a:gd name="T16" fmla="*/ 332 w 693"/>
                  <a:gd name="T17" fmla="*/ 438 h 696"/>
                  <a:gd name="T18" fmla="*/ 312 w 693"/>
                  <a:gd name="T19" fmla="*/ 451 h 696"/>
                  <a:gd name="T20" fmla="*/ 260 w 693"/>
                  <a:gd name="T21" fmla="*/ 504 h 696"/>
                  <a:gd name="T22" fmla="*/ 224 w 693"/>
                  <a:gd name="T23" fmla="*/ 513 h 696"/>
                  <a:gd name="T24" fmla="*/ 97 w 693"/>
                  <a:gd name="T25" fmla="*/ 569 h 696"/>
                  <a:gd name="T26" fmla="*/ 77 w 693"/>
                  <a:gd name="T27" fmla="*/ 504 h 696"/>
                  <a:gd name="T28" fmla="*/ 45 w 693"/>
                  <a:gd name="T29" fmla="*/ 428 h 696"/>
                  <a:gd name="T30" fmla="*/ 33 w 693"/>
                  <a:gd name="T31" fmla="*/ 366 h 696"/>
                  <a:gd name="T32" fmla="*/ 53 w 693"/>
                  <a:gd name="T33" fmla="*/ 281 h 696"/>
                  <a:gd name="T34" fmla="*/ 17 w 693"/>
                  <a:gd name="T35" fmla="*/ 320 h 696"/>
                  <a:gd name="T36" fmla="*/ 81 w 693"/>
                  <a:gd name="T37" fmla="*/ 229 h 696"/>
                  <a:gd name="T38" fmla="*/ 113 w 693"/>
                  <a:gd name="T39" fmla="*/ 167 h 696"/>
                  <a:gd name="T40" fmla="*/ 37 w 693"/>
                  <a:gd name="T41" fmla="*/ 167 h 696"/>
                  <a:gd name="T42" fmla="*/ 1 w 693"/>
                  <a:gd name="T43" fmla="*/ 160 h 696"/>
                  <a:gd name="T44" fmla="*/ 25 w 693"/>
                  <a:gd name="T45" fmla="*/ 114 h 696"/>
                  <a:gd name="T46" fmla="*/ 97 w 693"/>
                  <a:gd name="T47" fmla="*/ 92 h 696"/>
                  <a:gd name="T48" fmla="*/ 220 w 693"/>
                  <a:gd name="T49" fmla="*/ 101 h 696"/>
                  <a:gd name="T50" fmla="*/ 228 w 693"/>
                  <a:gd name="T51" fmla="*/ 52 h 696"/>
                  <a:gd name="T52" fmla="*/ 260 w 693"/>
                  <a:gd name="T53" fmla="*/ 0 h 696"/>
                  <a:gd name="T54" fmla="*/ 356 w 693"/>
                  <a:gd name="T55" fmla="*/ 36 h 696"/>
                  <a:gd name="T56" fmla="*/ 328 w 693"/>
                  <a:gd name="T57" fmla="*/ 72 h 696"/>
                  <a:gd name="T58" fmla="*/ 300 w 693"/>
                  <a:gd name="T59" fmla="*/ 144 h 696"/>
                  <a:gd name="T60" fmla="*/ 360 w 693"/>
                  <a:gd name="T61" fmla="*/ 157 h 696"/>
                  <a:gd name="T62" fmla="*/ 372 w 693"/>
                  <a:gd name="T63" fmla="*/ 111 h 696"/>
                  <a:gd name="T64" fmla="*/ 416 w 693"/>
                  <a:gd name="T65" fmla="*/ 75 h 696"/>
                  <a:gd name="T66" fmla="*/ 496 w 693"/>
                  <a:gd name="T67" fmla="*/ 72 h 696"/>
                  <a:gd name="T68" fmla="*/ 527 w 693"/>
                  <a:gd name="T69" fmla="*/ 43 h 696"/>
                  <a:gd name="T70" fmla="*/ 539 w 693"/>
                  <a:gd name="T71" fmla="*/ 37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58">
                <a:extLst>
                  <a:ext uri="{FF2B5EF4-FFF2-40B4-BE49-F238E27FC236}">
                    <a16:creationId xmlns:a16="http://schemas.microsoft.com/office/drawing/2014/main" id="{307E5546-C572-4D92-9BAA-43B199904E4D}"/>
                  </a:ext>
                </a:extLst>
              </p:cNvPr>
              <p:cNvSpPr>
                <a:spLocks noChangeArrowheads="1"/>
              </p:cNvSpPr>
              <p:nvPr userDrawn="1"/>
            </p:nvSpPr>
            <p:spPr bwMode="auto">
              <a:xfrm>
                <a:off x="689" y="6"/>
                <a:ext cx="1386" cy="232"/>
              </a:xfrm>
              <a:custGeom>
                <a:avLst/>
                <a:gdLst>
                  <a:gd name="T0" fmla="*/ 1228 w 931"/>
                  <a:gd name="T1" fmla="*/ 0 h 149"/>
                  <a:gd name="T2" fmla="*/ 213 w 931"/>
                  <a:gd name="T3" fmla="*/ 45 h 149"/>
                  <a:gd name="T4" fmla="*/ 135 w 931"/>
                  <a:gd name="T5" fmla="*/ 65 h 149"/>
                  <a:gd name="T6" fmla="*/ 92 w 931"/>
                  <a:gd name="T7" fmla="*/ 65 h 149"/>
                  <a:gd name="T8" fmla="*/ 33 w 931"/>
                  <a:gd name="T9" fmla="*/ 120 h 149"/>
                  <a:gd name="T10" fmla="*/ 0 w 931"/>
                  <a:gd name="T11" fmla="*/ 163 h 149"/>
                  <a:gd name="T12" fmla="*/ 88 w 931"/>
                  <a:gd name="T13" fmla="*/ 179 h 149"/>
                  <a:gd name="T14" fmla="*/ 144 w 931"/>
                  <a:gd name="T15" fmla="*/ 149 h 149"/>
                  <a:gd name="T16" fmla="*/ 161 w 931"/>
                  <a:gd name="T17" fmla="*/ 131 h 149"/>
                  <a:gd name="T18" fmla="*/ 249 w 931"/>
                  <a:gd name="T19" fmla="*/ 81 h 149"/>
                  <a:gd name="T20" fmla="*/ 320 w 931"/>
                  <a:gd name="T21" fmla="*/ 72 h 149"/>
                  <a:gd name="T22" fmla="*/ 353 w 931"/>
                  <a:gd name="T23" fmla="*/ 146 h 149"/>
                  <a:gd name="T24" fmla="*/ 280 w 931"/>
                  <a:gd name="T25" fmla="*/ 170 h 149"/>
                  <a:gd name="T26" fmla="*/ 344 w 931"/>
                  <a:gd name="T27" fmla="*/ 176 h 149"/>
                  <a:gd name="T28" fmla="*/ 372 w 931"/>
                  <a:gd name="T29" fmla="*/ 140 h 149"/>
                  <a:gd name="T30" fmla="*/ 396 w 931"/>
                  <a:gd name="T31" fmla="*/ 143 h 149"/>
                  <a:gd name="T32" fmla="*/ 377 w 931"/>
                  <a:gd name="T33" fmla="*/ 84 h 149"/>
                  <a:gd name="T34" fmla="*/ 396 w 931"/>
                  <a:gd name="T35" fmla="*/ 69 h 149"/>
                  <a:gd name="T36" fmla="*/ 412 w 931"/>
                  <a:gd name="T37" fmla="*/ 137 h 149"/>
                  <a:gd name="T38" fmla="*/ 396 w 931"/>
                  <a:gd name="T39" fmla="*/ 176 h 149"/>
                  <a:gd name="T40" fmla="*/ 441 w 931"/>
                  <a:gd name="T41" fmla="*/ 202 h 149"/>
                  <a:gd name="T42" fmla="*/ 445 w 931"/>
                  <a:gd name="T43" fmla="*/ 143 h 149"/>
                  <a:gd name="T44" fmla="*/ 493 w 931"/>
                  <a:gd name="T45" fmla="*/ 160 h 149"/>
                  <a:gd name="T46" fmla="*/ 569 w 931"/>
                  <a:gd name="T47" fmla="*/ 114 h 149"/>
                  <a:gd name="T48" fmla="*/ 609 w 931"/>
                  <a:gd name="T49" fmla="*/ 78 h 149"/>
                  <a:gd name="T50" fmla="*/ 654 w 931"/>
                  <a:gd name="T51" fmla="*/ 87 h 149"/>
                  <a:gd name="T52" fmla="*/ 677 w 931"/>
                  <a:gd name="T53" fmla="*/ 78 h 149"/>
                  <a:gd name="T54" fmla="*/ 642 w 931"/>
                  <a:gd name="T55" fmla="*/ 69 h 149"/>
                  <a:gd name="T56" fmla="*/ 706 w 931"/>
                  <a:gd name="T57" fmla="*/ 54 h 149"/>
                  <a:gd name="T58" fmla="*/ 810 w 931"/>
                  <a:gd name="T59" fmla="*/ 84 h 149"/>
                  <a:gd name="T60" fmla="*/ 865 w 931"/>
                  <a:gd name="T61" fmla="*/ 65 h 149"/>
                  <a:gd name="T62" fmla="*/ 869 w 931"/>
                  <a:gd name="T63" fmla="*/ 98 h 149"/>
                  <a:gd name="T64" fmla="*/ 846 w 931"/>
                  <a:gd name="T65" fmla="*/ 157 h 149"/>
                  <a:gd name="T66" fmla="*/ 910 w 931"/>
                  <a:gd name="T67" fmla="*/ 137 h 149"/>
                  <a:gd name="T68" fmla="*/ 929 w 931"/>
                  <a:gd name="T69" fmla="*/ 125 h 149"/>
                  <a:gd name="T70" fmla="*/ 965 w 931"/>
                  <a:gd name="T71" fmla="*/ 95 h 149"/>
                  <a:gd name="T72" fmla="*/ 1182 w 931"/>
                  <a:gd name="T73" fmla="*/ 13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59">
                <a:extLst>
                  <a:ext uri="{FF2B5EF4-FFF2-40B4-BE49-F238E27FC236}">
                    <a16:creationId xmlns:a16="http://schemas.microsoft.com/office/drawing/2014/main" id="{6B2CAD09-784D-43B7-B9B5-4D334B41A10F}"/>
                  </a:ext>
                </a:extLst>
              </p:cNvPr>
              <p:cNvSpPr>
                <a:spLocks noChangeArrowheads="1"/>
              </p:cNvSpPr>
              <p:nvPr userDrawn="1"/>
            </p:nvSpPr>
            <p:spPr bwMode="auto">
              <a:xfrm>
                <a:off x="971" y="91"/>
                <a:ext cx="30" cy="25"/>
              </a:xfrm>
              <a:custGeom>
                <a:avLst/>
                <a:gdLst>
                  <a:gd name="T0" fmla="*/ 3 w 31"/>
                  <a:gd name="T1" fmla="*/ 23 h 30"/>
                  <a:gd name="T2" fmla="*/ 30 w 31"/>
                  <a:gd name="T3" fmla="*/ 0 h 30"/>
                  <a:gd name="T4" fmla="*/ 18 w 31"/>
                  <a:gd name="T5" fmla="*/ 20 h 30"/>
                  <a:gd name="T6" fmla="*/ 3 w 31"/>
                  <a:gd name="T7" fmla="*/ 2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60">
                <a:extLst>
                  <a:ext uri="{FF2B5EF4-FFF2-40B4-BE49-F238E27FC236}">
                    <a16:creationId xmlns:a16="http://schemas.microsoft.com/office/drawing/2014/main" id="{21D5575A-469D-4A6A-A175-CFFA5B8E465F}"/>
                  </a:ext>
                </a:extLst>
              </p:cNvPr>
              <p:cNvSpPr>
                <a:spLocks noChangeArrowheads="1"/>
              </p:cNvSpPr>
              <p:nvPr userDrawn="1"/>
            </p:nvSpPr>
            <p:spPr bwMode="auto">
              <a:xfrm>
                <a:off x="935" y="125"/>
                <a:ext cx="45" cy="27"/>
              </a:xfrm>
              <a:custGeom>
                <a:avLst/>
                <a:gdLst>
                  <a:gd name="T0" fmla="*/ 6 w 44"/>
                  <a:gd name="T1" fmla="*/ 27 h 32"/>
                  <a:gd name="T2" fmla="*/ 23 w 44"/>
                  <a:gd name="T3" fmla="*/ 0 h 32"/>
                  <a:gd name="T4" fmla="*/ 39 w 44"/>
                  <a:gd name="T5" fmla="*/ 3 h 32"/>
                  <a:gd name="T6" fmla="*/ 6 w 44"/>
                  <a:gd name="T7" fmla="*/ 27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61">
                <a:extLst>
                  <a:ext uri="{FF2B5EF4-FFF2-40B4-BE49-F238E27FC236}">
                    <a16:creationId xmlns:a16="http://schemas.microsoft.com/office/drawing/2014/main" id="{4A3A18BA-83D0-4E41-ADDD-DDC0D8102A0A}"/>
                  </a:ext>
                </a:extLst>
              </p:cNvPr>
              <p:cNvSpPr>
                <a:spLocks noChangeArrowheads="1"/>
              </p:cNvSpPr>
              <p:nvPr userDrawn="1"/>
            </p:nvSpPr>
            <p:spPr bwMode="auto">
              <a:xfrm>
                <a:off x="1081" y="226"/>
                <a:ext cx="75" cy="14"/>
              </a:xfrm>
              <a:custGeom>
                <a:avLst/>
                <a:gdLst>
                  <a:gd name="T0" fmla="*/ 37 w 76"/>
                  <a:gd name="T1" fmla="*/ 14 h 18"/>
                  <a:gd name="T2" fmla="*/ 25 w 76"/>
                  <a:gd name="T3" fmla="*/ 2 h 18"/>
                  <a:gd name="T4" fmla="*/ 37 w 76"/>
                  <a:gd name="T5" fmla="*/ 14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62">
                <a:extLst>
                  <a:ext uri="{FF2B5EF4-FFF2-40B4-BE49-F238E27FC236}">
                    <a16:creationId xmlns:a16="http://schemas.microsoft.com/office/drawing/2014/main" id="{FEDDC10C-1D28-4945-84AE-ED0303337EBC}"/>
                  </a:ext>
                </a:extLst>
              </p:cNvPr>
              <p:cNvSpPr>
                <a:spLocks noChangeArrowheads="1"/>
              </p:cNvSpPr>
              <p:nvPr userDrawn="1"/>
            </p:nvSpPr>
            <p:spPr bwMode="auto">
              <a:xfrm>
                <a:off x="1210" y="223"/>
                <a:ext cx="42" cy="37"/>
              </a:xfrm>
              <a:custGeom>
                <a:avLst/>
                <a:gdLst>
                  <a:gd name="T0" fmla="*/ 0 w 42"/>
                  <a:gd name="T1" fmla="*/ 18 h 44"/>
                  <a:gd name="T2" fmla="*/ 12 w 42"/>
                  <a:gd name="T3" fmla="*/ 8 h 44"/>
                  <a:gd name="T4" fmla="*/ 0 w 42"/>
                  <a:gd name="T5" fmla="*/ 18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63">
                <a:extLst>
                  <a:ext uri="{FF2B5EF4-FFF2-40B4-BE49-F238E27FC236}">
                    <a16:creationId xmlns:a16="http://schemas.microsoft.com/office/drawing/2014/main" id="{498B5455-C1CF-423F-9BDF-451FB329F2F2}"/>
                  </a:ext>
                </a:extLst>
              </p:cNvPr>
              <p:cNvSpPr>
                <a:spLocks noChangeArrowheads="1"/>
              </p:cNvSpPr>
              <p:nvPr userDrawn="1"/>
            </p:nvSpPr>
            <p:spPr bwMode="auto">
              <a:xfrm>
                <a:off x="865" y="123"/>
                <a:ext cx="33" cy="24"/>
              </a:xfrm>
              <a:custGeom>
                <a:avLst/>
                <a:gdLst>
                  <a:gd name="T0" fmla="*/ 7 w 31"/>
                  <a:gd name="T1" fmla="*/ 18 h 30"/>
                  <a:gd name="T2" fmla="*/ 33 w 31"/>
                  <a:gd name="T3" fmla="*/ 8 h 30"/>
                  <a:gd name="T4" fmla="*/ 7 w 31"/>
                  <a:gd name="T5" fmla="*/ 18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 name="Group 64">
              <a:extLst>
                <a:ext uri="{FF2B5EF4-FFF2-40B4-BE49-F238E27FC236}">
                  <a16:creationId xmlns:a16="http://schemas.microsoft.com/office/drawing/2014/main" id="{18C80D23-86B4-4E73-88E0-2D61F146B473}"/>
                </a:ext>
              </a:extLst>
            </p:cNvPr>
            <p:cNvGrpSpPr>
              <a:grpSpLocks/>
            </p:cNvGrpSpPr>
            <p:nvPr userDrawn="1"/>
          </p:nvGrpSpPr>
          <p:grpSpPr bwMode="auto">
            <a:xfrm>
              <a:off x="7" y="6"/>
              <a:ext cx="5739" cy="1022"/>
              <a:chOff x="1056" y="111"/>
              <a:chExt cx="2448" cy="418"/>
            </a:xfrm>
          </p:grpSpPr>
          <p:sp>
            <p:nvSpPr>
              <p:cNvPr id="25" name="Line 65">
                <a:extLst>
                  <a:ext uri="{FF2B5EF4-FFF2-40B4-BE49-F238E27FC236}">
                    <a16:creationId xmlns:a16="http://schemas.microsoft.com/office/drawing/2014/main" id="{34AD4B91-CA7B-4B37-969C-FBBB96C4CD99}"/>
                  </a:ext>
                </a:extLst>
              </p:cNvPr>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66">
                <a:extLst>
                  <a:ext uri="{FF2B5EF4-FFF2-40B4-BE49-F238E27FC236}">
                    <a16:creationId xmlns:a16="http://schemas.microsoft.com/office/drawing/2014/main" id="{0A2C9D07-02CA-4C39-B611-6F0582BE22F0}"/>
                  </a:ext>
                </a:extLst>
              </p:cNvPr>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67">
                <a:extLst>
                  <a:ext uri="{FF2B5EF4-FFF2-40B4-BE49-F238E27FC236}">
                    <a16:creationId xmlns:a16="http://schemas.microsoft.com/office/drawing/2014/main" id="{029354DA-2040-44D2-A76E-2A71059C31DD}"/>
                  </a:ext>
                </a:extLst>
              </p:cNvPr>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68">
                <a:extLst>
                  <a:ext uri="{FF2B5EF4-FFF2-40B4-BE49-F238E27FC236}">
                    <a16:creationId xmlns:a16="http://schemas.microsoft.com/office/drawing/2014/main" id="{D2148273-F628-4AE0-BBC7-88659CAA3070}"/>
                  </a:ext>
                </a:extLst>
              </p:cNvPr>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69">
                <a:extLst>
                  <a:ext uri="{FF2B5EF4-FFF2-40B4-BE49-F238E27FC236}">
                    <a16:creationId xmlns:a16="http://schemas.microsoft.com/office/drawing/2014/main" id="{9B5BF4F2-CCE4-4D63-93AA-18EFF3CF1A55}"/>
                  </a:ext>
                </a:extLst>
              </p:cNvPr>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70">
                <a:extLst>
                  <a:ext uri="{FF2B5EF4-FFF2-40B4-BE49-F238E27FC236}">
                    <a16:creationId xmlns:a16="http://schemas.microsoft.com/office/drawing/2014/main" id="{348DA8F8-6AD1-4DFA-8995-644A9DF7A9FA}"/>
                  </a:ext>
                </a:extLst>
              </p:cNvPr>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71">
                <a:extLst>
                  <a:ext uri="{FF2B5EF4-FFF2-40B4-BE49-F238E27FC236}">
                    <a16:creationId xmlns:a16="http://schemas.microsoft.com/office/drawing/2014/main" id="{9D32091C-93C0-4B58-99E6-5058A8326322}"/>
                  </a:ext>
                </a:extLst>
              </p:cNvPr>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72">
                <a:extLst>
                  <a:ext uri="{FF2B5EF4-FFF2-40B4-BE49-F238E27FC236}">
                    <a16:creationId xmlns:a16="http://schemas.microsoft.com/office/drawing/2014/main" id="{891DAB72-8139-48BF-B2C0-73DADA3145B5}"/>
                  </a:ext>
                </a:extLst>
              </p:cNvPr>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3">
                <a:extLst>
                  <a:ext uri="{FF2B5EF4-FFF2-40B4-BE49-F238E27FC236}">
                    <a16:creationId xmlns:a16="http://schemas.microsoft.com/office/drawing/2014/main" id="{9A01524F-8AB3-4441-AC81-A2AF58838E8E}"/>
                  </a:ext>
                </a:extLst>
              </p:cNvPr>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74">
                <a:extLst>
                  <a:ext uri="{FF2B5EF4-FFF2-40B4-BE49-F238E27FC236}">
                    <a16:creationId xmlns:a16="http://schemas.microsoft.com/office/drawing/2014/main" id="{1D94AE45-9409-42E1-8F0D-807751381DE3}"/>
                  </a:ext>
                </a:extLst>
              </p:cNvPr>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5">
                <a:extLst>
                  <a:ext uri="{FF2B5EF4-FFF2-40B4-BE49-F238E27FC236}">
                    <a16:creationId xmlns:a16="http://schemas.microsoft.com/office/drawing/2014/main" id="{8675507D-C67B-4808-A787-695709866745}"/>
                  </a:ext>
                </a:extLst>
              </p:cNvPr>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76">
              <a:extLst>
                <a:ext uri="{FF2B5EF4-FFF2-40B4-BE49-F238E27FC236}">
                  <a16:creationId xmlns:a16="http://schemas.microsoft.com/office/drawing/2014/main" id="{BB8AF669-CEE8-414F-9FEA-285A5460275F}"/>
                </a:ext>
              </a:extLst>
            </p:cNvPr>
            <p:cNvGrpSpPr>
              <a:grpSpLocks/>
            </p:cNvGrpSpPr>
            <p:nvPr userDrawn="1"/>
          </p:nvGrpSpPr>
          <p:grpSpPr bwMode="auto">
            <a:xfrm>
              <a:off x="363" y="1"/>
              <a:ext cx="4919" cy="1034"/>
              <a:chOff x="1208" y="109"/>
              <a:chExt cx="2098" cy="423"/>
            </a:xfrm>
          </p:grpSpPr>
          <p:sp>
            <p:nvSpPr>
              <p:cNvPr id="10" name="Line 77">
                <a:extLst>
                  <a:ext uri="{FF2B5EF4-FFF2-40B4-BE49-F238E27FC236}">
                    <a16:creationId xmlns:a16="http://schemas.microsoft.com/office/drawing/2014/main" id="{5AA753DB-F395-4870-8EAB-36C43A68079A}"/>
                  </a:ext>
                </a:extLst>
              </p:cNvPr>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78">
                <a:extLst>
                  <a:ext uri="{FF2B5EF4-FFF2-40B4-BE49-F238E27FC236}">
                    <a16:creationId xmlns:a16="http://schemas.microsoft.com/office/drawing/2014/main" id="{069B5BB6-9AD9-462C-A4CC-D1CEF04DAEA7}"/>
                  </a:ext>
                </a:extLst>
              </p:cNvPr>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79">
                <a:extLst>
                  <a:ext uri="{FF2B5EF4-FFF2-40B4-BE49-F238E27FC236}">
                    <a16:creationId xmlns:a16="http://schemas.microsoft.com/office/drawing/2014/main" id="{38B1EF68-4935-4E21-AE3C-62F82846CD54}"/>
                  </a:ext>
                </a:extLst>
              </p:cNvPr>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80">
                <a:extLst>
                  <a:ext uri="{FF2B5EF4-FFF2-40B4-BE49-F238E27FC236}">
                    <a16:creationId xmlns:a16="http://schemas.microsoft.com/office/drawing/2014/main" id="{7E766B1F-B78A-4470-8870-75E0934BEC55}"/>
                  </a:ext>
                </a:extLst>
              </p:cNvPr>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81">
                <a:extLst>
                  <a:ext uri="{FF2B5EF4-FFF2-40B4-BE49-F238E27FC236}">
                    <a16:creationId xmlns:a16="http://schemas.microsoft.com/office/drawing/2014/main" id="{77AAFFC4-6FEC-4804-88F3-3178F63D45DA}"/>
                  </a:ext>
                </a:extLst>
              </p:cNvPr>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82">
                <a:extLst>
                  <a:ext uri="{FF2B5EF4-FFF2-40B4-BE49-F238E27FC236}">
                    <a16:creationId xmlns:a16="http://schemas.microsoft.com/office/drawing/2014/main" id="{ADB12677-C9BE-4A1B-B1A5-917AF796653F}"/>
                  </a:ext>
                </a:extLst>
              </p:cNvPr>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83">
                <a:extLst>
                  <a:ext uri="{FF2B5EF4-FFF2-40B4-BE49-F238E27FC236}">
                    <a16:creationId xmlns:a16="http://schemas.microsoft.com/office/drawing/2014/main" id="{ECDD3A88-0D34-45DC-BFBF-6F85B1698865}"/>
                  </a:ext>
                </a:extLst>
              </p:cNvPr>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84">
                <a:extLst>
                  <a:ext uri="{FF2B5EF4-FFF2-40B4-BE49-F238E27FC236}">
                    <a16:creationId xmlns:a16="http://schemas.microsoft.com/office/drawing/2014/main" id="{681433DE-4F81-49A2-B8E6-2E168CB3EA62}"/>
                  </a:ext>
                </a:extLst>
              </p:cNvPr>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85">
                <a:extLst>
                  <a:ext uri="{FF2B5EF4-FFF2-40B4-BE49-F238E27FC236}">
                    <a16:creationId xmlns:a16="http://schemas.microsoft.com/office/drawing/2014/main" id="{2074CD45-883E-4714-A8FA-7F4E526AC517}"/>
                  </a:ext>
                </a:extLst>
              </p:cNvPr>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86">
                <a:extLst>
                  <a:ext uri="{FF2B5EF4-FFF2-40B4-BE49-F238E27FC236}">
                    <a16:creationId xmlns:a16="http://schemas.microsoft.com/office/drawing/2014/main" id="{3827FAD1-079B-4E10-BF86-3381B14B9A17}"/>
                  </a:ext>
                </a:extLst>
              </p:cNvPr>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87">
                <a:extLst>
                  <a:ext uri="{FF2B5EF4-FFF2-40B4-BE49-F238E27FC236}">
                    <a16:creationId xmlns:a16="http://schemas.microsoft.com/office/drawing/2014/main" id="{A466BF7A-DD9B-4155-80C8-9E92B74B9AAB}"/>
                  </a:ext>
                </a:extLst>
              </p:cNvPr>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88">
                <a:extLst>
                  <a:ext uri="{FF2B5EF4-FFF2-40B4-BE49-F238E27FC236}">
                    <a16:creationId xmlns:a16="http://schemas.microsoft.com/office/drawing/2014/main" id="{919095A3-464B-459E-9837-3E28011787E4}"/>
                  </a:ext>
                </a:extLst>
              </p:cNvPr>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89">
                <a:extLst>
                  <a:ext uri="{FF2B5EF4-FFF2-40B4-BE49-F238E27FC236}">
                    <a16:creationId xmlns:a16="http://schemas.microsoft.com/office/drawing/2014/main" id="{B3D0C9A6-3D0D-456F-85B3-145DC0BA53F3}"/>
                  </a:ext>
                </a:extLst>
              </p:cNvPr>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90">
                <a:extLst>
                  <a:ext uri="{FF2B5EF4-FFF2-40B4-BE49-F238E27FC236}">
                    <a16:creationId xmlns:a16="http://schemas.microsoft.com/office/drawing/2014/main" id="{5776C356-8A43-48EC-9D9A-9172EC1174CE}"/>
                  </a:ext>
                </a:extLst>
              </p:cNvPr>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91">
                <a:extLst>
                  <a:ext uri="{FF2B5EF4-FFF2-40B4-BE49-F238E27FC236}">
                    <a16:creationId xmlns:a16="http://schemas.microsoft.com/office/drawing/2014/main" id="{FEB9D2C3-48C1-4DFF-A005-6C09BF31BFBE}"/>
                  </a:ext>
                </a:extLst>
              </p:cNvPr>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2" name="Rectangle 92">
            <a:extLst>
              <a:ext uri="{FF2B5EF4-FFF2-40B4-BE49-F238E27FC236}">
                <a16:creationId xmlns:a16="http://schemas.microsoft.com/office/drawing/2014/main" id="{78519028-4A2D-4AA6-8015-0894062F8A7A}"/>
              </a:ext>
            </a:extLst>
          </p:cNvPr>
          <p:cNvSpPr>
            <a:spLocks noChangeArrowheads="1"/>
          </p:cNvSpPr>
          <p:nvPr/>
        </p:nvSpPr>
        <p:spPr bwMode="auto">
          <a:xfrm>
            <a:off x="1" y="0"/>
            <a:ext cx="810684" cy="4876800"/>
          </a:xfrm>
          <a:prstGeom prst="rect">
            <a:avLst/>
          </a:prstGeom>
          <a:solidFill>
            <a:schemeClr val="accent1"/>
          </a:solidFill>
          <a:ln>
            <a:noFill/>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TW" altLang="en-US" sz="2400" b="0">
              <a:solidFill>
                <a:schemeClr val="tx1"/>
              </a:solidFill>
              <a:latin typeface="Times New Roman" panose="02020603050405020304" pitchFamily="18" charset="0"/>
              <a:ea typeface="PMingLiU" pitchFamily="18" charset="-120"/>
            </a:endParaRPr>
          </a:p>
        </p:txBody>
      </p:sp>
      <p:pic>
        <p:nvPicPr>
          <p:cNvPr id="93" name="Picture 93" descr="ai logo">
            <a:extLst>
              <a:ext uri="{FF2B5EF4-FFF2-40B4-BE49-F238E27FC236}">
                <a16:creationId xmlns:a16="http://schemas.microsoft.com/office/drawing/2014/main" id="{CC767019-386B-44D6-88CF-C4868EDC0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3505201"/>
            <a:ext cx="508000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Rectangle 94">
            <a:extLst>
              <a:ext uri="{FF2B5EF4-FFF2-40B4-BE49-F238E27FC236}">
                <a16:creationId xmlns:a16="http://schemas.microsoft.com/office/drawing/2014/main" id="{106E54CC-0A5C-41C5-8B01-6111743CABC5}"/>
              </a:ext>
            </a:extLst>
          </p:cNvPr>
          <p:cNvSpPr>
            <a:spLocks noChangeArrowheads="1"/>
          </p:cNvSpPr>
          <p:nvPr/>
        </p:nvSpPr>
        <p:spPr bwMode="auto">
          <a:xfrm>
            <a:off x="101600" y="762000"/>
            <a:ext cx="11988800" cy="83820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grpSp>
        <p:nvGrpSpPr>
          <p:cNvPr id="95" name="Group 95">
            <a:extLst>
              <a:ext uri="{FF2B5EF4-FFF2-40B4-BE49-F238E27FC236}">
                <a16:creationId xmlns:a16="http://schemas.microsoft.com/office/drawing/2014/main" id="{1D714A39-B458-404E-9B56-B5268A697F53}"/>
              </a:ext>
            </a:extLst>
          </p:cNvPr>
          <p:cNvGrpSpPr>
            <a:grpSpLocks/>
          </p:cNvGrpSpPr>
          <p:nvPr/>
        </p:nvGrpSpPr>
        <p:grpSpPr bwMode="auto">
          <a:xfrm>
            <a:off x="406400" y="0"/>
            <a:ext cx="4368800" cy="2133600"/>
            <a:chOff x="336" y="0"/>
            <a:chExt cx="2064" cy="1344"/>
          </a:xfrm>
        </p:grpSpPr>
        <p:sp>
          <p:nvSpPr>
            <p:cNvPr id="96" name="Rectangle 96">
              <a:extLst>
                <a:ext uri="{FF2B5EF4-FFF2-40B4-BE49-F238E27FC236}">
                  <a16:creationId xmlns:a16="http://schemas.microsoft.com/office/drawing/2014/main" id="{F591996A-D497-4FD4-AF8B-2273D784F3DE}"/>
                </a:ext>
              </a:extLst>
            </p:cNvPr>
            <p:cNvSpPr>
              <a:spLocks noChangeArrowheads="1"/>
            </p:cNvSpPr>
            <p:nvPr/>
          </p:nvSpPr>
          <p:spPr bwMode="auto">
            <a:xfrm>
              <a:off x="1008" y="672"/>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97" name="Rectangle 97">
              <a:extLst>
                <a:ext uri="{FF2B5EF4-FFF2-40B4-BE49-F238E27FC236}">
                  <a16:creationId xmlns:a16="http://schemas.microsoft.com/office/drawing/2014/main" id="{627FAB2B-5F81-4DBD-8427-31FB343B5E2C}"/>
                </a:ext>
              </a:extLst>
            </p:cNvPr>
            <p:cNvSpPr>
              <a:spLocks noChangeArrowheads="1"/>
            </p:cNvSpPr>
            <p:nvPr/>
          </p:nvSpPr>
          <p:spPr bwMode="auto">
            <a:xfrm>
              <a:off x="1344" y="1008"/>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98" name="Rectangle 98">
              <a:extLst>
                <a:ext uri="{FF2B5EF4-FFF2-40B4-BE49-F238E27FC236}">
                  <a16:creationId xmlns:a16="http://schemas.microsoft.com/office/drawing/2014/main" id="{0C3BC3E2-510C-45B6-859F-69FFDDC1832D}"/>
                </a:ext>
              </a:extLst>
            </p:cNvPr>
            <p:cNvSpPr>
              <a:spLocks noChangeArrowheads="1"/>
            </p:cNvSpPr>
            <p:nvPr/>
          </p:nvSpPr>
          <p:spPr bwMode="auto">
            <a:xfrm>
              <a:off x="1728" y="336"/>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99" name="Rectangle 99">
              <a:extLst>
                <a:ext uri="{FF2B5EF4-FFF2-40B4-BE49-F238E27FC236}">
                  <a16:creationId xmlns:a16="http://schemas.microsoft.com/office/drawing/2014/main" id="{E9A271E3-2FEA-4398-91B9-2EA35524F8F4}"/>
                </a:ext>
              </a:extLst>
            </p:cNvPr>
            <p:cNvSpPr>
              <a:spLocks noChangeArrowheads="1"/>
            </p:cNvSpPr>
            <p:nvPr/>
          </p:nvSpPr>
          <p:spPr bwMode="auto">
            <a:xfrm>
              <a:off x="2064" y="672"/>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0" name="Rectangle 100">
              <a:extLst>
                <a:ext uri="{FF2B5EF4-FFF2-40B4-BE49-F238E27FC236}">
                  <a16:creationId xmlns:a16="http://schemas.microsoft.com/office/drawing/2014/main" id="{5AA2B001-8A7B-462D-BA09-DDA91FEB71CC}"/>
                </a:ext>
              </a:extLst>
            </p:cNvPr>
            <p:cNvSpPr>
              <a:spLocks noChangeArrowheads="1"/>
            </p:cNvSpPr>
            <p:nvPr/>
          </p:nvSpPr>
          <p:spPr bwMode="auto">
            <a:xfrm>
              <a:off x="672" y="336"/>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1" name="Rectangle 101">
              <a:extLst>
                <a:ext uri="{FF2B5EF4-FFF2-40B4-BE49-F238E27FC236}">
                  <a16:creationId xmlns:a16="http://schemas.microsoft.com/office/drawing/2014/main" id="{6BB1D14F-760E-40FB-9105-8233C0C59ECC}"/>
                </a:ext>
              </a:extLst>
            </p:cNvPr>
            <p:cNvSpPr>
              <a:spLocks noChangeArrowheads="1"/>
            </p:cNvSpPr>
            <p:nvPr/>
          </p:nvSpPr>
          <p:spPr bwMode="auto">
            <a:xfrm>
              <a:off x="336" y="0"/>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grpSp>
      <p:sp>
        <p:nvSpPr>
          <p:cNvPr id="102" name="Rectangle 102">
            <a:extLst>
              <a:ext uri="{FF2B5EF4-FFF2-40B4-BE49-F238E27FC236}">
                <a16:creationId xmlns:a16="http://schemas.microsoft.com/office/drawing/2014/main" id="{D9E444C2-DBBB-4660-A97B-AFF985CC03B3}"/>
              </a:ext>
            </a:extLst>
          </p:cNvPr>
          <p:cNvSpPr>
            <a:spLocks noChangeArrowheads="1"/>
          </p:cNvSpPr>
          <p:nvPr/>
        </p:nvSpPr>
        <p:spPr bwMode="auto">
          <a:xfrm>
            <a:off x="1828800" y="1066800"/>
            <a:ext cx="711200" cy="53340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3" name="Rectangle 103">
            <a:extLst>
              <a:ext uri="{FF2B5EF4-FFF2-40B4-BE49-F238E27FC236}">
                <a16:creationId xmlns:a16="http://schemas.microsoft.com/office/drawing/2014/main" id="{14D544BD-5583-445C-B108-53E33E09FB06}"/>
              </a:ext>
            </a:extLst>
          </p:cNvPr>
          <p:cNvSpPr>
            <a:spLocks noChangeArrowheads="1"/>
          </p:cNvSpPr>
          <p:nvPr/>
        </p:nvSpPr>
        <p:spPr bwMode="auto">
          <a:xfrm>
            <a:off x="2540000" y="1600200"/>
            <a:ext cx="711200" cy="533400"/>
          </a:xfrm>
          <a:prstGeom prst="rect">
            <a:avLst/>
          </a:prstGeom>
          <a:solidFill>
            <a:schemeClr val="accent1"/>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4" name="Rectangle 104">
            <a:extLst>
              <a:ext uri="{FF2B5EF4-FFF2-40B4-BE49-F238E27FC236}">
                <a16:creationId xmlns:a16="http://schemas.microsoft.com/office/drawing/2014/main" id="{3C695B6F-80F0-4B5A-A01C-4FECE40D6EE0}"/>
              </a:ext>
            </a:extLst>
          </p:cNvPr>
          <p:cNvSpPr>
            <a:spLocks noChangeArrowheads="1"/>
          </p:cNvSpPr>
          <p:nvPr/>
        </p:nvSpPr>
        <p:spPr bwMode="auto">
          <a:xfrm>
            <a:off x="3352800" y="533400"/>
            <a:ext cx="711200" cy="533400"/>
          </a:xfrm>
          <a:prstGeom prst="rect">
            <a:avLst/>
          </a:prstGeom>
          <a:solidFill>
            <a:schemeClr val="accent1"/>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5" name="Rectangle 105">
            <a:extLst>
              <a:ext uri="{FF2B5EF4-FFF2-40B4-BE49-F238E27FC236}">
                <a16:creationId xmlns:a16="http://schemas.microsoft.com/office/drawing/2014/main" id="{0787C1AB-19DF-4DF5-86C9-A0DEB5916DA0}"/>
              </a:ext>
            </a:extLst>
          </p:cNvPr>
          <p:cNvSpPr>
            <a:spLocks noChangeArrowheads="1"/>
          </p:cNvSpPr>
          <p:nvPr/>
        </p:nvSpPr>
        <p:spPr bwMode="auto">
          <a:xfrm>
            <a:off x="4091517" y="1066800"/>
            <a:ext cx="785283" cy="609600"/>
          </a:xfrm>
          <a:prstGeom prst="rect">
            <a:avLst/>
          </a:prstGeom>
          <a:solidFill>
            <a:schemeClr val="bg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6" name="Rectangle 106">
            <a:extLst>
              <a:ext uri="{FF2B5EF4-FFF2-40B4-BE49-F238E27FC236}">
                <a16:creationId xmlns:a16="http://schemas.microsoft.com/office/drawing/2014/main" id="{D62255B0-3599-4A49-AEDF-33513906E7C0}"/>
              </a:ext>
            </a:extLst>
          </p:cNvPr>
          <p:cNvSpPr>
            <a:spLocks noChangeArrowheads="1"/>
          </p:cNvSpPr>
          <p:nvPr/>
        </p:nvSpPr>
        <p:spPr bwMode="auto">
          <a:xfrm>
            <a:off x="1117600" y="533400"/>
            <a:ext cx="711200" cy="533400"/>
          </a:xfrm>
          <a:prstGeom prst="rect">
            <a:avLst/>
          </a:prstGeom>
          <a:solidFill>
            <a:schemeClr val="tx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7" name="Rectangle 107">
            <a:extLst>
              <a:ext uri="{FF2B5EF4-FFF2-40B4-BE49-F238E27FC236}">
                <a16:creationId xmlns:a16="http://schemas.microsoft.com/office/drawing/2014/main" id="{8AD30F8F-22DB-4179-9255-CBED47E9FD78}"/>
              </a:ext>
            </a:extLst>
          </p:cNvPr>
          <p:cNvSpPr>
            <a:spLocks noChangeArrowheads="1"/>
          </p:cNvSpPr>
          <p:nvPr/>
        </p:nvSpPr>
        <p:spPr bwMode="auto">
          <a:xfrm>
            <a:off x="406400" y="0"/>
            <a:ext cx="711200" cy="533400"/>
          </a:xfrm>
          <a:prstGeom prst="rect">
            <a:avLst/>
          </a:prstGeom>
          <a:solidFill>
            <a:schemeClr val="bg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grpSp>
        <p:nvGrpSpPr>
          <p:cNvPr id="108" name="Group 108">
            <a:extLst>
              <a:ext uri="{FF2B5EF4-FFF2-40B4-BE49-F238E27FC236}">
                <a16:creationId xmlns:a16="http://schemas.microsoft.com/office/drawing/2014/main" id="{F6624B60-70C1-43EE-973B-481FD887F146}"/>
              </a:ext>
            </a:extLst>
          </p:cNvPr>
          <p:cNvGrpSpPr>
            <a:grpSpLocks/>
          </p:cNvGrpSpPr>
          <p:nvPr/>
        </p:nvGrpSpPr>
        <p:grpSpPr bwMode="auto">
          <a:xfrm>
            <a:off x="4064000" y="3352800"/>
            <a:ext cx="4368800" cy="211138"/>
            <a:chOff x="1824" y="2640"/>
            <a:chExt cx="2064" cy="133"/>
          </a:xfrm>
        </p:grpSpPr>
        <p:sp>
          <p:nvSpPr>
            <p:cNvPr id="109" name="Line 109">
              <a:extLst>
                <a:ext uri="{FF2B5EF4-FFF2-40B4-BE49-F238E27FC236}">
                  <a16:creationId xmlns:a16="http://schemas.microsoft.com/office/drawing/2014/main" id="{484ADDD9-1AA9-4734-A05C-026FCC3B0964}"/>
                </a:ext>
              </a:extLst>
            </p:cNvPr>
            <p:cNvSpPr>
              <a:spLocks noChangeShapeType="1"/>
            </p:cNvSpPr>
            <p:nvPr/>
          </p:nvSpPr>
          <p:spPr bwMode="auto">
            <a:xfrm>
              <a:off x="1824" y="2711"/>
              <a:ext cx="206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Rectangle 110">
              <a:extLst>
                <a:ext uri="{FF2B5EF4-FFF2-40B4-BE49-F238E27FC236}">
                  <a16:creationId xmlns:a16="http://schemas.microsoft.com/office/drawing/2014/main" id="{86B62244-A522-4F9A-A16D-800B0762F5A5}"/>
                </a:ext>
              </a:extLst>
            </p:cNvPr>
            <p:cNvSpPr>
              <a:spLocks noChangeArrowheads="1"/>
            </p:cNvSpPr>
            <p:nvPr/>
          </p:nvSpPr>
          <p:spPr bwMode="auto">
            <a:xfrm>
              <a:off x="2592" y="2640"/>
              <a:ext cx="133" cy="133"/>
            </a:xfrm>
            <a:prstGeom prst="rect">
              <a:avLst/>
            </a:prstGeom>
            <a:solidFill>
              <a:schemeClr val="accent2"/>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11" name="Rectangle 111">
              <a:extLst>
                <a:ext uri="{FF2B5EF4-FFF2-40B4-BE49-F238E27FC236}">
                  <a16:creationId xmlns:a16="http://schemas.microsoft.com/office/drawing/2014/main" id="{B0397D3A-4228-4E19-B601-5D3817FEA7CA}"/>
                </a:ext>
              </a:extLst>
            </p:cNvPr>
            <p:cNvSpPr>
              <a:spLocks noChangeArrowheads="1"/>
            </p:cNvSpPr>
            <p:nvPr/>
          </p:nvSpPr>
          <p:spPr bwMode="auto">
            <a:xfrm>
              <a:off x="2784" y="2640"/>
              <a:ext cx="133" cy="133"/>
            </a:xfrm>
            <a:prstGeom prst="rect">
              <a:avLst/>
            </a:prstGeom>
            <a:solidFill>
              <a:schemeClr val="bg2"/>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12" name="Rectangle 112">
              <a:extLst>
                <a:ext uri="{FF2B5EF4-FFF2-40B4-BE49-F238E27FC236}">
                  <a16:creationId xmlns:a16="http://schemas.microsoft.com/office/drawing/2014/main" id="{AD790074-D49B-4AB4-8BE3-48FF377391D2}"/>
                </a:ext>
              </a:extLst>
            </p:cNvPr>
            <p:cNvSpPr>
              <a:spLocks noChangeArrowheads="1"/>
            </p:cNvSpPr>
            <p:nvPr/>
          </p:nvSpPr>
          <p:spPr bwMode="auto">
            <a:xfrm>
              <a:off x="2976" y="2640"/>
              <a:ext cx="133" cy="133"/>
            </a:xfrm>
            <a:prstGeom prst="rect">
              <a:avLst/>
            </a:prstGeom>
            <a:solidFill>
              <a:schemeClr val="accent1"/>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grpSp>
      <p:pic>
        <p:nvPicPr>
          <p:cNvPr id="113" name="Picture 113" descr="earth">
            <a:extLst>
              <a:ext uri="{FF2B5EF4-FFF2-40B4-BE49-F238E27FC236}">
                <a16:creationId xmlns:a16="http://schemas.microsoft.com/office/drawing/2014/main" id="{33BFA73B-506E-4254-B653-9E6B1FA28344}"/>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363200" y="609601"/>
            <a:ext cx="1219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712063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包含图片的标题幻灯片">
    <p:spTree>
      <p:nvGrpSpPr>
        <p:cNvPr id="1" name=""/>
        <p:cNvGrpSpPr/>
        <p:nvPr/>
      </p:nvGrpSpPr>
      <p:grpSpPr>
        <a:xfrm>
          <a:off x="0" y="0"/>
          <a:ext cx="0" cy="0"/>
          <a:chOff x="0" y="0"/>
          <a:chExt cx="0" cy="0"/>
        </a:xfrm>
      </p:grpSpPr>
      <p:grpSp>
        <p:nvGrpSpPr>
          <p:cNvPr id="5" name="组 12">
            <a:extLst>
              <a:ext uri="{FF2B5EF4-FFF2-40B4-BE49-F238E27FC236}">
                <a16:creationId xmlns:a16="http://schemas.microsoft.com/office/drawing/2014/main" id="{5A4554A7-C4FD-45DD-9E28-99D92237C64B}"/>
              </a:ext>
            </a:extLst>
          </p:cNvPr>
          <p:cNvGrpSpPr>
            <a:grpSpLocks/>
          </p:cNvGrpSpPr>
          <p:nvPr/>
        </p:nvGrpSpPr>
        <p:grpSpPr bwMode="auto">
          <a:xfrm rot="10800000">
            <a:off x="0" y="5673725"/>
            <a:ext cx="12192000" cy="63500"/>
            <a:chOff x="507492" y="1501519"/>
            <a:chExt cx="8129016" cy="63125"/>
          </a:xfrm>
        </p:grpSpPr>
        <p:cxnSp>
          <p:nvCxnSpPr>
            <p:cNvPr id="6" name="直接连接符 5">
              <a:extLst>
                <a:ext uri="{FF2B5EF4-FFF2-40B4-BE49-F238E27FC236}">
                  <a16:creationId xmlns:a16="http://schemas.microsoft.com/office/drawing/2014/main" id="{7E5A6D3F-DC75-4EDD-9F5A-2AE6B4B99331}"/>
                </a:ext>
              </a:extLst>
            </p:cNvPr>
            <p:cNvCxnSpPr/>
            <p:nvPr/>
          </p:nvCxnSpPr>
          <p:spPr>
            <a:xfrm>
              <a:off x="508550" y="1564644"/>
              <a:ext cx="8129017"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8FD41D-14D1-4E09-8F5D-3805E4318948}"/>
                </a:ext>
              </a:extLst>
            </p:cNvPr>
            <p:cNvCxnSpPr/>
            <p:nvPr/>
          </p:nvCxnSpPr>
          <p:spPr>
            <a:xfrm>
              <a:off x="508550" y="1501519"/>
              <a:ext cx="8129017"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9" name="组 13">
            <a:extLst>
              <a:ext uri="{FF2B5EF4-FFF2-40B4-BE49-F238E27FC236}">
                <a16:creationId xmlns:a16="http://schemas.microsoft.com/office/drawing/2014/main" id="{DAD57409-A17D-4F2D-AD0B-6551B90D7E87}"/>
              </a:ext>
            </a:extLst>
          </p:cNvPr>
          <p:cNvGrpSpPr>
            <a:grpSpLocks/>
          </p:cNvGrpSpPr>
          <p:nvPr/>
        </p:nvGrpSpPr>
        <p:grpSpPr bwMode="auto">
          <a:xfrm>
            <a:off x="0" y="1114425"/>
            <a:ext cx="12192000" cy="63500"/>
            <a:chOff x="507492" y="1501519"/>
            <a:chExt cx="8129016" cy="63125"/>
          </a:xfrm>
        </p:grpSpPr>
        <p:cxnSp>
          <p:nvCxnSpPr>
            <p:cNvPr id="10" name="直接连接符​ 14">
              <a:extLst>
                <a:ext uri="{FF2B5EF4-FFF2-40B4-BE49-F238E27FC236}">
                  <a16:creationId xmlns:a16="http://schemas.microsoft.com/office/drawing/2014/main" id="{8A1D98C7-0844-49ED-9320-2B14ABE4209D}"/>
                </a:ext>
              </a:extLst>
            </p:cNvPr>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1C9C4D0-242B-4E8D-8D7E-3B288453B1B5}"/>
                </a:ext>
              </a:extLst>
            </p:cNvPr>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EBA7F444-7FE2-45AD-9040-A0AE5CC00DB6}"/>
              </a:ext>
            </a:extLst>
          </p:cNvPr>
          <p:cNvSpPr/>
          <p:nvPr/>
        </p:nvSpPr>
        <p:spPr>
          <a:xfrm>
            <a:off x="0" y="577850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51BA1ABB-0EA4-4339-8E99-5FE3B45442AD}"/>
              </a:ext>
            </a:extLst>
          </p:cNvPr>
          <p:cNvSpPr/>
          <p:nvPr/>
        </p:nvSpPr>
        <p:spPr>
          <a:xfrm>
            <a:off x="0" y="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pic>
        <p:nvPicPr>
          <p:cNvPr id="14" name="图片 19">
            <a:extLst>
              <a:ext uri="{FF2B5EF4-FFF2-40B4-BE49-F238E27FC236}">
                <a16:creationId xmlns:a16="http://schemas.microsoft.com/office/drawing/2014/main" id="{69DB0B6F-A15B-4EAE-98A9-81421DA73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138" y="114300"/>
            <a:ext cx="5249862"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33847" y="1876461"/>
            <a:ext cx="5734050" cy="2219691"/>
          </a:xfrm>
          <a:prstGeom prst="rect">
            <a:avLst/>
          </a:prstGeom>
        </p:spPr>
        <p:txBody>
          <a:bodyPr rtlCol="0" anchor="ctr">
            <a:normAutofit/>
          </a:bodyPr>
          <a:lstStyle>
            <a:lvl1pPr algn="ctr" rtl="0">
              <a:defRPr sz="4400" cap="all" baseline="0">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633847" y="4096151"/>
            <a:ext cx="5734050" cy="955565"/>
          </a:xfrm>
        </p:spPr>
        <p:txBody>
          <a:bodyPr/>
          <a:lstStyle>
            <a:lvl1pPr marL="0" indent="0" algn="ctr"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r>
              <a:rPr lang="zh-CN" altLang="en-US" noProof="0"/>
              <a:t>单击此处编辑母版副标题样式</a:t>
            </a:r>
            <a:endParaRPr lang="zh-CN" altLang="en-US" noProof="0" dirty="0"/>
          </a:p>
        </p:txBody>
      </p:sp>
      <p:sp>
        <p:nvSpPr>
          <p:cNvPr id="8" name="图片占位符 7">
            <a:extLst>
              <a:ext uri="{FF2B5EF4-FFF2-40B4-BE49-F238E27FC236}">
                <a16:creationId xmlns:a16="http://schemas.microsoft.com/office/drawing/2014/main" id="{5D04C3D7-1EBC-4A6A-A54F-9A2042569F57}"/>
              </a:ext>
            </a:extLst>
          </p:cNvPr>
          <p:cNvSpPr>
            <a:spLocks noGrp="1"/>
          </p:cNvSpPr>
          <p:nvPr>
            <p:ph type="pic" sz="quarter" idx="10"/>
          </p:nvPr>
        </p:nvSpPr>
        <p:spPr>
          <a:xfrm>
            <a:off x="7019925" y="1203036"/>
            <a:ext cx="5172075" cy="4420321"/>
          </a:xfrm>
        </p:spPr>
        <p:txBody>
          <a:bodyPr/>
          <a:lstStyle/>
          <a:p>
            <a:pPr lvl="0"/>
            <a:r>
              <a:rPr lang="zh-CN" altLang="en-US" noProof="0"/>
              <a:t>单击图标添加图片</a:t>
            </a:r>
          </a:p>
        </p:txBody>
      </p:sp>
    </p:spTree>
    <p:extLst>
      <p:ext uri="{BB962C8B-B14F-4D97-AF65-F5344CB8AC3E}">
        <p14:creationId xmlns:p14="http://schemas.microsoft.com/office/powerpoint/2010/main" val="8931135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包含图片的标题幻灯片">
    <p:spTree>
      <p:nvGrpSpPr>
        <p:cNvPr id="1" name=""/>
        <p:cNvGrpSpPr/>
        <p:nvPr/>
      </p:nvGrpSpPr>
      <p:grpSpPr>
        <a:xfrm>
          <a:off x="0" y="0"/>
          <a:ext cx="0" cy="0"/>
          <a:chOff x="0" y="0"/>
          <a:chExt cx="0" cy="0"/>
        </a:xfrm>
      </p:grpSpPr>
      <p:grpSp>
        <p:nvGrpSpPr>
          <p:cNvPr id="3" name="组 12">
            <a:extLst>
              <a:ext uri="{FF2B5EF4-FFF2-40B4-BE49-F238E27FC236}">
                <a16:creationId xmlns:a16="http://schemas.microsoft.com/office/drawing/2014/main" id="{72BCED54-6E46-48FC-88DA-F6B5FC2D7EA7}"/>
              </a:ext>
            </a:extLst>
          </p:cNvPr>
          <p:cNvGrpSpPr>
            <a:grpSpLocks/>
          </p:cNvGrpSpPr>
          <p:nvPr/>
        </p:nvGrpSpPr>
        <p:grpSpPr bwMode="auto">
          <a:xfrm rot="10800000">
            <a:off x="0" y="5673725"/>
            <a:ext cx="12192000" cy="63500"/>
            <a:chOff x="507492" y="1501519"/>
            <a:chExt cx="8129016" cy="63125"/>
          </a:xfrm>
        </p:grpSpPr>
        <p:cxnSp>
          <p:nvCxnSpPr>
            <p:cNvPr id="4" name="直接连接符 3">
              <a:extLst>
                <a:ext uri="{FF2B5EF4-FFF2-40B4-BE49-F238E27FC236}">
                  <a16:creationId xmlns:a16="http://schemas.microsoft.com/office/drawing/2014/main" id="{458D8925-16D5-42BD-858F-F58A576E9D88}"/>
                </a:ext>
              </a:extLst>
            </p:cNvPr>
            <p:cNvCxnSpPr/>
            <p:nvPr/>
          </p:nvCxnSpPr>
          <p:spPr>
            <a:xfrm>
              <a:off x="508550" y="1564644"/>
              <a:ext cx="8129017"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92DA6EB-17B7-4BA7-B622-F67882DE99ED}"/>
                </a:ext>
              </a:extLst>
            </p:cNvPr>
            <p:cNvCxnSpPr/>
            <p:nvPr/>
          </p:nvCxnSpPr>
          <p:spPr>
            <a:xfrm>
              <a:off x="508550" y="1501519"/>
              <a:ext cx="8129017"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6" name="组 13">
            <a:extLst>
              <a:ext uri="{FF2B5EF4-FFF2-40B4-BE49-F238E27FC236}">
                <a16:creationId xmlns:a16="http://schemas.microsoft.com/office/drawing/2014/main" id="{D7FF1DF8-C51B-4D2E-A62E-F9955411A00E}"/>
              </a:ext>
            </a:extLst>
          </p:cNvPr>
          <p:cNvGrpSpPr>
            <a:grpSpLocks/>
          </p:cNvGrpSpPr>
          <p:nvPr/>
        </p:nvGrpSpPr>
        <p:grpSpPr bwMode="auto">
          <a:xfrm>
            <a:off x="0" y="1114425"/>
            <a:ext cx="12192000" cy="63500"/>
            <a:chOff x="507492" y="1501519"/>
            <a:chExt cx="8129016" cy="63125"/>
          </a:xfrm>
        </p:grpSpPr>
        <p:cxnSp>
          <p:nvCxnSpPr>
            <p:cNvPr id="7" name="直接连接符​ 14">
              <a:extLst>
                <a:ext uri="{FF2B5EF4-FFF2-40B4-BE49-F238E27FC236}">
                  <a16:creationId xmlns:a16="http://schemas.microsoft.com/office/drawing/2014/main" id="{7DA2A793-F257-4206-8D7C-E89D667F4226}"/>
                </a:ext>
              </a:extLst>
            </p:cNvPr>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F5C4C6A-6EEB-4BC9-8793-2044BE50579A}"/>
                </a:ext>
              </a:extLst>
            </p:cNvPr>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79E3C570-DE0C-4416-828C-53A973AF56F1}"/>
              </a:ext>
            </a:extLst>
          </p:cNvPr>
          <p:cNvSpPr/>
          <p:nvPr/>
        </p:nvSpPr>
        <p:spPr>
          <a:xfrm>
            <a:off x="0" y="577850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F47345E4-7F20-4C3D-B20F-1FE223125451}"/>
              </a:ext>
            </a:extLst>
          </p:cNvPr>
          <p:cNvSpPr/>
          <p:nvPr/>
        </p:nvSpPr>
        <p:spPr>
          <a:xfrm>
            <a:off x="0" y="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704994" y="2319155"/>
            <a:ext cx="10782013" cy="2219691"/>
          </a:xfrm>
          <a:prstGeom prst="rect">
            <a:avLst/>
          </a:prstGeom>
        </p:spPr>
        <p:txBody>
          <a:bodyPr rtlCol="0" anchor="ctr">
            <a:normAutofit/>
          </a:bodyPr>
          <a:lstStyle>
            <a:lvl1pPr algn="ctr" rtl="0">
              <a:defRPr sz="4400" cap="all" baseline="0">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Tree>
    <p:extLst>
      <p:ext uri="{BB962C8B-B14F-4D97-AF65-F5344CB8AC3E}">
        <p14:creationId xmlns:p14="http://schemas.microsoft.com/office/powerpoint/2010/main" val="392668966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04900" y="1600200"/>
            <a:ext cx="4914900" cy="4571999"/>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内容占位符 3"/>
          <p:cNvSpPr>
            <a:spLocks noGrp="1"/>
          </p:cNvSpPr>
          <p:nvPr>
            <p:ph sz="half" idx="2"/>
          </p:nvPr>
        </p:nvSpPr>
        <p:spPr>
          <a:xfrm>
            <a:off x="6172200" y="1600200"/>
            <a:ext cx="4914900" cy="4571999"/>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5" name="日期占位符 4">
            <a:extLst>
              <a:ext uri="{FF2B5EF4-FFF2-40B4-BE49-F238E27FC236}">
                <a16:creationId xmlns:a16="http://schemas.microsoft.com/office/drawing/2014/main" id="{BA160BB4-8698-4DCA-B032-4EA634022E96}"/>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a:latin typeface="微软雅黑" panose="020B0503020204020204" pitchFamily="34" charset="-122"/>
                <a:ea typeface="微软雅黑" panose="020B0503020204020204" pitchFamily="34" charset="-122"/>
              </a:defRPr>
            </a:lvl1pPr>
          </a:lstStyle>
          <a:p>
            <a:pPr>
              <a:defRPr/>
            </a:pPr>
            <a:r>
              <a:rPr lang="zh-CN" altLang="en-US"/>
              <a:t>​</a:t>
            </a:r>
            <a:fld id="{0EEB5E32-1EAD-45F3-8241-5D396ACC37A7}" type="datetime1">
              <a:rPr lang="en-US" altLang="zh-CN" smtClean="0"/>
              <a:pPr>
                <a:defRPr/>
              </a:pPr>
              <a:t>9/4/2022</a:t>
            </a:fld>
            <a:r>
              <a:rPr lang="zh-CN" altLang="en-US" dirty="0"/>
              <a:t>​</a:t>
            </a:r>
          </a:p>
        </p:txBody>
      </p:sp>
      <p:sp>
        <p:nvSpPr>
          <p:cNvPr id="6" name="页脚占位符 5">
            <a:extLst>
              <a:ext uri="{FF2B5EF4-FFF2-40B4-BE49-F238E27FC236}">
                <a16:creationId xmlns:a16="http://schemas.microsoft.com/office/drawing/2014/main" id="{63290B08-4D60-4EDA-8121-2B599669EC4C}"/>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a:extLst>
              <a:ext uri="{FF2B5EF4-FFF2-40B4-BE49-F238E27FC236}">
                <a16:creationId xmlns:a16="http://schemas.microsoft.com/office/drawing/2014/main" id="{FF84E56A-DCE5-4A1F-A75A-4063A0397ABC}"/>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56BB1540-D2E2-4D9C-88AE-1CC29FF01B9B}" type="slidenum">
              <a:rPr lang="en-US" altLang="zh-CN"/>
              <a:pPr>
                <a:defRPr/>
              </a:pPr>
              <a:t>‹#›</a:t>
            </a:fld>
            <a:endParaRPr lang="zh-CN" altLang="en-US" dirty="0"/>
          </a:p>
        </p:txBody>
      </p:sp>
    </p:spTree>
    <p:extLst>
      <p:ext uri="{BB962C8B-B14F-4D97-AF65-F5344CB8AC3E}">
        <p14:creationId xmlns:p14="http://schemas.microsoft.com/office/powerpoint/2010/main" val="160365199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04900" y="1600200"/>
            <a:ext cx="4919472" cy="823911"/>
          </a:xfrm>
        </p:spPr>
        <p:txBody>
          <a:bodyPr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zh-CN" altLang="en-US" noProof="0"/>
              <a:t>编辑母版文本样式</a:t>
            </a:r>
          </a:p>
        </p:txBody>
      </p:sp>
      <p:sp>
        <p:nvSpPr>
          <p:cNvPr id="4" name="内容占位符 3"/>
          <p:cNvSpPr>
            <a:spLocks noGrp="1"/>
          </p:cNvSpPr>
          <p:nvPr>
            <p:ph sz="half" idx="2"/>
          </p:nvPr>
        </p:nvSpPr>
        <p:spPr>
          <a:xfrm>
            <a:off x="1104900" y="2424112"/>
            <a:ext cx="4919472" cy="37480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5" name="文本占位符 4"/>
          <p:cNvSpPr>
            <a:spLocks noGrp="1"/>
          </p:cNvSpPr>
          <p:nvPr>
            <p:ph type="body" sz="quarter" idx="3"/>
          </p:nvPr>
        </p:nvSpPr>
        <p:spPr>
          <a:xfrm>
            <a:off x="6166110" y="1600200"/>
            <a:ext cx="4919472" cy="823911"/>
          </a:xfrm>
        </p:spPr>
        <p:txBody>
          <a:bodyPr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zh-CN" altLang="en-US" noProof="0"/>
              <a:t>编辑母版文本样式</a:t>
            </a:r>
          </a:p>
        </p:txBody>
      </p:sp>
      <p:sp>
        <p:nvSpPr>
          <p:cNvPr id="6" name="内容占位符 5"/>
          <p:cNvSpPr>
            <a:spLocks noGrp="1"/>
          </p:cNvSpPr>
          <p:nvPr>
            <p:ph sz="quarter" idx="4"/>
          </p:nvPr>
        </p:nvSpPr>
        <p:spPr>
          <a:xfrm>
            <a:off x="6166110" y="2424112"/>
            <a:ext cx="4919472" cy="37480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7" name="日期占位符 6">
            <a:extLst>
              <a:ext uri="{FF2B5EF4-FFF2-40B4-BE49-F238E27FC236}">
                <a16:creationId xmlns:a16="http://schemas.microsoft.com/office/drawing/2014/main" id="{9FC403A6-2E04-46BE-97E8-4993A4FA5ABB}"/>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smtClean="0">
                <a:latin typeface="微软雅黑" panose="020B0503020204020204" pitchFamily="34" charset="-122"/>
                <a:ea typeface="微软雅黑" panose="020B0503020204020204" pitchFamily="34" charset="-122"/>
              </a:defRPr>
            </a:lvl1pPr>
          </a:lstStyle>
          <a:p>
            <a:pPr>
              <a:defRPr/>
            </a:pPr>
            <a:fld id="{629FF192-88D5-4038-B72D-5977B01A63B7}" type="datetime1">
              <a:rPr lang="en-US" altLang="zh-CN"/>
              <a:pPr>
                <a:defRPr/>
              </a:pPr>
              <a:t>9/4/2022</a:t>
            </a:fld>
            <a:endParaRPr lang="zh-CN" altLang="en-US" dirty="0"/>
          </a:p>
        </p:txBody>
      </p:sp>
      <p:sp>
        <p:nvSpPr>
          <p:cNvPr id="8" name="页脚占位符 7">
            <a:extLst>
              <a:ext uri="{FF2B5EF4-FFF2-40B4-BE49-F238E27FC236}">
                <a16:creationId xmlns:a16="http://schemas.microsoft.com/office/drawing/2014/main" id="{FCCBE082-4921-4565-BB94-D76DD53FC703}"/>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9" name="灯片编号占位符 8">
            <a:extLst>
              <a:ext uri="{FF2B5EF4-FFF2-40B4-BE49-F238E27FC236}">
                <a16:creationId xmlns:a16="http://schemas.microsoft.com/office/drawing/2014/main" id="{7C646AA7-105F-4D49-B2BF-4302CE07ACCD}"/>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42AF2C36-E580-4EC1-A71D-5F5D700FB9E1}" type="slidenum">
              <a:rPr lang="en-US" altLang="zh-CN"/>
              <a:pPr>
                <a:defRPr/>
              </a:pPr>
              <a:t>‹#›</a:t>
            </a:fld>
            <a:endParaRPr lang="zh-CN" altLang="en-US" dirty="0"/>
          </a:p>
        </p:txBody>
      </p:sp>
    </p:spTree>
    <p:extLst>
      <p:ext uri="{BB962C8B-B14F-4D97-AF65-F5344CB8AC3E}">
        <p14:creationId xmlns:p14="http://schemas.microsoft.com/office/powerpoint/2010/main" val="182159247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p>
            <a:r>
              <a:rPr lang="zh-CN" altLang="en-US" noProof="0"/>
              <a:t>单击此处编辑母版标题样式</a:t>
            </a:r>
            <a:endParaRPr lang="zh-CN" altLang="en-US" noProof="0" dirty="0"/>
          </a:p>
        </p:txBody>
      </p:sp>
      <p:sp>
        <p:nvSpPr>
          <p:cNvPr id="3" name="灯片编号占位符 4">
            <a:extLst>
              <a:ext uri="{FF2B5EF4-FFF2-40B4-BE49-F238E27FC236}">
                <a16:creationId xmlns:a16="http://schemas.microsoft.com/office/drawing/2014/main" id="{7BE64A24-03D1-4EE2-ABE5-3F993B86CA46}"/>
              </a:ext>
            </a:extLst>
          </p:cNvPr>
          <p:cNvSpPr>
            <a:spLocks noGrp="1"/>
          </p:cNvSpPr>
          <p:nvPr>
            <p:ph type="sldNum" sz="quarter" idx="10"/>
          </p:nvPr>
        </p:nvSpPr>
        <p:spPr/>
        <p:txBody>
          <a:bodyPr/>
          <a:lstStyle>
            <a:lvl1pPr algn="r">
              <a:defRPr sz="1800" b="1" smtClean="0"/>
            </a:lvl1pPr>
          </a:lstStyle>
          <a:p>
            <a:pPr>
              <a:defRPr/>
            </a:pPr>
            <a:fld id="{B958358E-0CE9-4EEC-B3EB-F688CABC1F33}" type="slidenum">
              <a:rPr lang="en-US" altLang="zh-CN"/>
              <a:pPr>
                <a:defRPr/>
              </a:pPr>
              <a:t>‹#›</a:t>
            </a:fld>
            <a:endParaRPr lang="en-US" altLang="zh-CN" dirty="0"/>
          </a:p>
        </p:txBody>
      </p:sp>
    </p:spTree>
    <p:extLst>
      <p:ext uri="{BB962C8B-B14F-4D97-AF65-F5344CB8AC3E}">
        <p14:creationId xmlns:p14="http://schemas.microsoft.com/office/powerpoint/2010/main" val="145656508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lgn="l" rtl="0">
              <a:defRPr sz="3200"/>
            </a:lvl1pPr>
          </a:lstStyle>
          <a:p>
            <a:r>
              <a:rPr lang="zh-CN" altLang="en-US" noProof="0"/>
              <a:t>单击此处编辑母版标题样式</a:t>
            </a:r>
            <a:endParaRPr lang="zh-CN" altLang="en-US" noProof="0" dirty="0"/>
          </a:p>
        </p:txBody>
      </p:sp>
      <p:sp>
        <p:nvSpPr>
          <p:cNvPr id="3" name="内容占位符 2"/>
          <p:cNvSpPr>
            <a:spLocks noGrp="1"/>
          </p:cNvSpPr>
          <p:nvPr>
            <p:ph idx="1"/>
          </p:nvPr>
        </p:nvSpPr>
        <p:spPr>
          <a:xfrm>
            <a:off x="5641848" y="1600199"/>
            <a:ext cx="5445252" cy="4572001"/>
          </a:xfrm>
        </p:spPr>
        <p:txBody>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文本占位符 3"/>
          <p:cNvSpPr>
            <a:spLocks noGrp="1"/>
          </p:cNvSpPr>
          <p:nvPr>
            <p:ph type="body" sz="half" idx="2"/>
          </p:nvPr>
        </p:nvSpPr>
        <p:spPr>
          <a:xfrm>
            <a:off x="1104900" y="1600200"/>
            <a:ext cx="4384548" cy="4572000"/>
          </a:xfrm>
        </p:spPr>
        <p:txBody>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zh-CN" altLang="en-US" noProof="0"/>
              <a:t>编辑母版文本样式</a:t>
            </a:r>
          </a:p>
        </p:txBody>
      </p:sp>
      <p:sp>
        <p:nvSpPr>
          <p:cNvPr id="5" name="日期占位符 4">
            <a:extLst>
              <a:ext uri="{FF2B5EF4-FFF2-40B4-BE49-F238E27FC236}">
                <a16:creationId xmlns:a16="http://schemas.microsoft.com/office/drawing/2014/main" id="{1264F1D4-1A64-4F07-90B2-07F80C6E39A8}"/>
              </a:ext>
            </a:extLst>
          </p:cNvPr>
          <p:cNvSpPr>
            <a:spLocks noGrp="1"/>
          </p:cNvSpPr>
          <p:nvPr>
            <p:ph type="dt" sz="half" idx="10"/>
          </p:nvPr>
        </p:nvSpPr>
        <p:spPr>
          <a:xfrm>
            <a:off x="1104900" y="6356350"/>
            <a:ext cx="1828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fld id="{19D8F60F-EC80-4AEE-90BD-525E918B6399}" type="datetime1">
              <a:rPr lang="en-US" altLang="zh-CN"/>
              <a:pPr/>
              <a:t>9/4/2022</a:t>
            </a:fld>
            <a:endParaRPr lang="zh-CN" altLang="en-US"/>
          </a:p>
        </p:txBody>
      </p:sp>
      <p:sp>
        <p:nvSpPr>
          <p:cNvPr id="6" name="页脚占位符 5">
            <a:extLst>
              <a:ext uri="{FF2B5EF4-FFF2-40B4-BE49-F238E27FC236}">
                <a16:creationId xmlns:a16="http://schemas.microsoft.com/office/drawing/2014/main" id="{0A390804-8DB0-4DF4-B22F-7B0E43D65553}"/>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32A8D8FD-9C40-460F-A8AD-89D529BE74FF}"/>
              </a:ext>
            </a:extLst>
          </p:cNvPr>
          <p:cNvSpPr>
            <a:spLocks noGrp="1"/>
          </p:cNvSpPr>
          <p:nvPr>
            <p:ph type="sldNum" sz="quarter" idx="12"/>
          </p:nvPr>
        </p:nvSpPr>
        <p:spPr/>
        <p:txBody>
          <a:bodyPr/>
          <a:lstStyle>
            <a:lvl1pPr algn="r">
              <a:defRPr smtClean="0"/>
            </a:lvl1pPr>
          </a:lstStyle>
          <a:p>
            <a:pPr>
              <a:defRPr/>
            </a:pPr>
            <a:fld id="{6F19C638-8330-43CF-A786-978F036C2220}" type="slidenum">
              <a:rPr lang="en-US" altLang="zh-CN"/>
              <a:pPr>
                <a:defRPr/>
              </a:pPr>
              <a:t>‹#›</a:t>
            </a:fld>
            <a:endParaRPr lang="en-US" altLang="zh-CN" dirty="0"/>
          </a:p>
        </p:txBody>
      </p:sp>
    </p:spTree>
    <p:extLst>
      <p:ext uri="{BB962C8B-B14F-4D97-AF65-F5344CB8AC3E}">
        <p14:creationId xmlns:p14="http://schemas.microsoft.com/office/powerpoint/2010/main" val="227799090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lgn="l" rtl="0">
              <a:defRPr sz="3200">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4654671" y="1600199"/>
            <a:ext cx="6430912" cy="4572001"/>
          </a:xfrm>
        </p:spPr>
        <p:txBody>
          <a:bodyPr tIns="1188720"/>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lv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104900" y="1600200"/>
            <a:ext cx="3396996" cy="4572000"/>
          </a:xfrm>
        </p:spPr>
        <p:txBody>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zh-CN" altLang="en-US" noProof="0"/>
              <a:t>编辑母版文本样式</a:t>
            </a:r>
          </a:p>
        </p:txBody>
      </p:sp>
      <p:sp>
        <p:nvSpPr>
          <p:cNvPr id="5" name="日期占位符 4">
            <a:extLst>
              <a:ext uri="{FF2B5EF4-FFF2-40B4-BE49-F238E27FC236}">
                <a16:creationId xmlns:a16="http://schemas.microsoft.com/office/drawing/2014/main" id="{6B662D80-55B7-4E3C-AF8F-4E4E11C6E40A}"/>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smtClean="0">
                <a:latin typeface="微软雅黑" panose="020B0503020204020204" pitchFamily="34" charset="-122"/>
                <a:ea typeface="微软雅黑" panose="020B0503020204020204" pitchFamily="34" charset="-122"/>
              </a:defRPr>
            </a:lvl1pPr>
          </a:lstStyle>
          <a:p>
            <a:pPr>
              <a:defRPr/>
            </a:pPr>
            <a:fld id="{065553A0-293F-44C8-9DD6-980C0FE4F296}" type="datetime1">
              <a:rPr lang="en-US" altLang="zh-CN"/>
              <a:pPr>
                <a:defRPr/>
              </a:pPr>
              <a:t>9/4/2022</a:t>
            </a:fld>
            <a:r>
              <a:rPr lang="zh-CN" altLang="en-US" dirty="0"/>
              <a:t>​</a:t>
            </a:r>
          </a:p>
        </p:txBody>
      </p:sp>
      <p:sp>
        <p:nvSpPr>
          <p:cNvPr id="6" name="页脚占位符 5">
            <a:extLst>
              <a:ext uri="{FF2B5EF4-FFF2-40B4-BE49-F238E27FC236}">
                <a16:creationId xmlns:a16="http://schemas.microsoft.com/office/drawing/2014/main" id="{99CA637F-2BE8-440B-9652-3BD7F2BBAB4D}"/>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a:extLst>
              <a:ext uri="{FF2B5EF4-FFF2-40B4-BE49-F238E27FC236}">
                <a16:creationId xmlns:a16="http://schemas.microsoft.com/office/drawing/2014/main" id="{E5F30169-687A-4B52-99AA-D11E63E492FA}"/>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B7686533-5085-49CD-84C5-02730EC0AE39}" type="slidenum">
              <a:rPr lang="en-US" altLang="zh-CN"/>
              <a:pPr>
                <a:defRPr/>
              </a:pPr>
              <a:t>‹#›</a:t>
            </a:fld>
            <a:endParaRPr lang="zh-CN" altLang="en-US" dirty="0"/>
          </a:p>
        </p:txBody>
      </p:sp>
    </p:spTree>
    <p:extLst>
      <p:ext uri="{BB962C8B-B14F-4D97-AF65-F5344CB8AC3E}">
        <p14:creationId xmlns:p14="http://schemas.microsoft.com/office/powerpoint/2010/main" val="48498101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垂直排列标题与文本">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6A723ACC-3433-4911-9CC0-8BF21E591ED5}"/>
              </a:ext>
            </a:extLst>
          </p:cNvPr>
          <p:cNvSpPr>
            <a:spLocks noGrp="1"/>
          </p:cNvSpPr>
          <p:nvPr>
            <p:ph type="sldNum" sz="quarter" idx="10"/>
          </p:nvPr>
        </p:nvSpPr>
        <p:spPr/>
        <p:txBody>
          <a:bodyPr/>
          <a:lstStyle>
            <a:lvl1pPr algn="r">
              <a:defRPr smtClean="0"/>
            </a:lvl1pPr>
          </a:lstStyle>
          <a:p>
            <a:pPr>
              <a:defRPr/>
            </a:pPr>
            <a:fld id="{52A84EC4-4EBA-4DF6-A675-C66C262CDDC6}" type="slidenum">
              <a:rPr lang="en-US" altLang="zh-CN"/>
              <a:pPr>
                <a:defRPr/>
              </a:pPr>
              <a:t>‹#›</a:t>
            </a:fld>
            <a:endParaRPr lang="en-US" altLang="zh-CN" dirty="0"/>
          </a:p>
        </p:txBody>
      </p:sp>
    </p:spTree>
    <p:extLst>
      <p:ext uri="{BB962C8B-B14F-4D97-AF65-F5344CB8AC3E}">
        <p14:creationId xmlns:p14="http://schemas.microsoft.com/office/powerpoint/2010/main" val="417569029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769A67FC-4D82-4A9D-8527-238D27443B2E}"/>
              </a:ext>
            </a:extLst>
          </p:cNvPr>
          <p:cNvSpPr>
            <a:spLocks noGrp="1" noChangeArrowheads="1"/>
          </p:cNvSpPr>
          <p:nvPr>
            <p:ph type="title"/>
          </p:nvPr>
        </p:nvSpPr>
        <p:spPr bwMode="auto">
          <a:xfrm>
            <a:off x="1104900"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p>
            <a:pPr lvl="0"/>
            <a:r>
              <a:rPr lang="zh-CN" altLang="en-US"/>
              <a:t>单击此处编辑母版标题样式</a:t>
            </a:r>
          </a:p>
        </p:txBody>
      </p:sp>
      <p:sp>
        <p:nvSpPr>
          <p:cNvPr id="3" name="文本占位符 2">
            <a:extLst>
              <a:ext uri="{FF2B5EF4-FFF2-40B4-BE49-F238E27FC236}">
                <a16:creationId xmlns:a16="http://schemas.microsoft.com/office/drawing/2014/main" id="{46F61068-A008-401E-B276-5F65F8ACA36B}"/>
              </a:ext>
            </a:extLst>
          </p:cNvPr>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a:p>
            <a:pPr lvl="5"/>
            <a:r>
              <a:rPr lang="zh-CN" altLang="en-US" noProof="0" dirty="0"/>
              <a:t>第六级</a:t>
            </a:r>
          </a:p>
          <a:p>
            <a:pPr lvl="6"/>
            <a:r>
              <a:rPr lang="zh-CN" altLang="en-US" noProof="0" dirty="0"/>
              <a:t>第七级</a:t>
            </a:r>
          </a:p>
          <a:p>
            <a:pPr lvl="7"/>
            <a:r>
              <a:rPr lang="zh-CN" altLang="en-US" noProof="0" dirty="0"/>
              <a:t>第八级</a:t>
            </a:r>
          </a:p>
          <a:p>
            <a:pPr lvl="8"/>
            <a:r>
              <a:rPr lang="zh-CN" altLang="en-US" noProof="0" dirty="0"/>
              <a:t>第九级</a:t>
            </a:r>
          </a:p>
        </p:txBody>
      </p:sp>
      <p:sp>
        <p:nvSpPr>
          <p:cNvPr id="5" name="页脚占位符 4">
            <a:extLst>
              <a:ext uri="{FF2B5EF4-FFF2-40B4-BE49-F238E27FC236}">
                <a16:creationId xmlns:a16="http://schemas.microsoft.com/office/drawing/2014/main" id="{2D277A22-C957-46B1-ADE0-FF570BD7E7D6}"/>
              </a:ext>
            </a:extLst>
          </p:cNvPr>
          <p:cNvSpPr>
            <a:spLocks noGrp="1"/>
          </p:cNvSpPr>
          <p:nvPr>
            <p:ph type="ftr" sz="quarter" idx="3"/>
          </p:nvPr>
        </p:nvSpPr>
        <p:spPr>
          <a:xfrm>
            <a:off x="2933700" y="6356350"/>
            <a:ext cx="6324600" cy="365125"/>
          </a:xfrm>
          <a:prstGeom prst="rect">
            <a:avLst/>
          </a:prstGeom>
        </p:spPr>
        <p:txBody>
          <a:bodyPr vert="horz" lIns="0" tIns="45720" rIns="0" bIns="45720" rtlCol="0" anchor="ctr"/>
          <a:lstStyle>
            <a:lvl1pPr algn="ctr" rtl="0" eaLnBrk="1" fontAlgn="auto" hangingPunct="1">
              <a:spcBef>
                <a:spcPts val="0"/>
              </a:spcBef>
              <a:spcAft>
                <a:spcPts val="0"/>
              </a:spcAft>
              <a:defRPr sz="1200" dirty="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幻灯片编号占位符 5">
            <a:extLst>
              <a:ext uri="{FF2B5EF4-FFF2-40B4-BE49-F238E27FC236}">
                <a16:creationId xmlns:a16="http://schemas.microsoft.com/office/drawing/2014/main" id="{D441CEE8-2EDE-4A90-B6AC-5AA678D044E7}"/>
              </a:ext>
            </a:extLst>
          </p:cNvPr>
          <p:cNvSpPr>
            <a:spLocks noGrp="1"/>
          </p:cNvSpPr>
          <p:nvPr>
            <p:ph type="sldNum" sz="quarter" idx="4"/>
          </p:nvPr>
        </p:nvSpPr>
        <p:spPr>
          <a:xfrm>
            <a:off x="9256713" y="6356350"/>
            <a:ext cx="1828800" cy="365125"/>
          </a:xfrm>
          <a:prstGeom prst="rect">
            <a:avLst/>
          </a:prstGeom>
        </p:spPr>
        <p:txBody>
          <a:bodyPr vert="horz" lIns="0" tIns="45720" rIns="0" bIns="45720" rtlCol="0" anchor="ctr"/>
          <a:lstStyle>
            <a:lvl1pPr algn="r" rtl="0" eaLnBrk="1" fontAlgn="auto" hangingPunct="1">
              <a:spcBef>
                <a:spcPts val="0"/>
              </a:spcBef>
              <a:spcAft>
                <a:spcPts val="0"/>
              </a:spcAft>
              <a:defRPr sz="1200" smtClean="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defRPr/>
            </a:pPr>
            <a:fld id="{8787794A-9009-4F16-8179-38AC3A9315E1}" type="slidenum">
              <a:rPr lang="en-US" altLang="zh-CN"/>
              <a:pPr>
                <a:defRPr/>
              </a:pPr>
              <a:t>‹#›</a:t>
            </a:fld>
            <a:endParaRPr lang="zh-CN" altLang="en-US" dirty="0"/>
          </a:p>
        </p:txBody>
      </p:sp>
      <p:grpSp>
        <p:nvGrpSpPr>
          <p:cNvPr id="1030" name="组 14">
            <a:extLst>
              <a:ext uri="{FF2B5EF4-FFF2-40B4-BE49-F238E27FC236}">
                <a16:creationId xmlns:a16="http://schemas.microsoft.com/office/drawing/2014/main" id="{7D964B49-06A2-404F-BB2F-D52B3995B8D5}"/>
              </a:ext>
            </a:extLst>
          </p:cNvPr>
          <p:cNvGrpSpPr>
            <a:grpSpLocks/>
          </p:cNvGrpSpPr>
          <p:nvPr/>
        </p:nvGrpSpPr>
        <p:grpSpPr bwMode="auto">
          <a:xfrm>
            <a:off x="1103313" y="1219200"/>
            <a:ext cx="9985375" cy="84138"/>
            <a:chOff x="1073150" y="1219201"/>
            <a:chExt cx="10058400" cy="63125"/>
          </a:xfrm>
        </p:grpSpPr>
        <p:cxnSp>
          <p:nvCxnSpPr>
            <p:cNvPr id="13" name="直接连接符​​ 12">
              <a:extLst>
                <a:ext uri="{FF2B5EF4-FFF2-40B4-BE49-F238E27FC236}">
                  <a16:creationId xmlns:a16="http://schemas.microsoft.com/office/drawing/2014/main" id="{3C57C464-8CD7-4369-94B0-224B9F10DEF5}"/>
                </a:ext>
              </a:extLst>
            </p:cNvPr>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CF785C-44B4-4358-BD82-924A33C6BB6F}"/>
                </a:ext>
              </a:extLst>
            </p:cNvPr>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spd="med">
    <p:fade/>
  </p:transition>
  <p:hf hdr="0" ftr="0" dt="0"/>
  <p:txStyles>
    <p:title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p:titleStyle>
    <p:bodyStyle>
      <a:lvl1pPr marL="269875" indent="-269875" algn="l" rtl="0" eaLnBrk="1" fontAlgn="base" hangingPunct="1">
        <a:lnSpc>
          <a:spcPct val="90000"/>
        </a:lnSpc>
        <a:spcBef>
          <a:spcPts val="1800"/>
        </a:spcBef>
        <a:spcAft>
          <a:spcPct val="0"/>
        </a:spcAft>
        <a:buFont typeface="Wingdings" panose="05000000000000000000" pitchFamily="2" charset="2"/>
        <a:buChar char="n"/>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hyperlink" Target="http://baike.baidu.com/albums/1022826/1022826/0/0.html"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hyperlink" Target="http://en.wikipedia.org/wiki/Image:P11_kasparov_breakout.jpg" TargetMode="External"/><Relationship Id="rId1" Type="http://schemas.openxmlformats.org/officeDocument/2006/relationships/slideLayout" Target="../slideLayouts/slideLayout1.xml"/><Relationship Id="rId4" Type="http://schemas.openxmlformats.org/officeDocument/2006/relationships/image" Target="../media/image89.jpeg"/></Relationships>
</file>

<file path=ppt/slides/_rels/slide5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wm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1.xml"/><Relationship Id="rId4" Type="http://schemas.openxmlformats.org/officeDocument/2006/relationships/image" Target="../media/image107.jpeg"/></Relationships>
</file>

<file path=ppt/slides/_rels/slide6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1.xml"/><Relationship Id="rId5" Type="http://schemas.openxmlformats.org/officeDocument/2006/relationships/image" Target="../media/image111.jpeg"/><Relationship Id="rId4" Type="http://schemas.openxmlformats.org/officeDocument/2006/relationships/image" Target="../media/image11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3FDFE-25F8-4795-B860-F3376D717071}"/>
              </a:ext>
            </a:extLst>
          </p:cNvPr>
          <p:cNvSpPr>
            <a:spLocks noGrp="1"/>
          </p:cNvSpPr>
          <p:nvPr>
            <p:ph type="ctrTitle"/>
          </p:nvPr>
        </p:nvSpPr>
        <p:spPr>
          <a:xfrm>
            <a:off x="758568" y="1449859"/>
            <a:ext cx="8937367" cy="3797644"/>
          </a:xfrm>
        </p:spPr>
        <p:txBody>
          <a:bodyPr>
            <a:normAutofit/>
          </a:bodyPr>
          <a:lstStyle/>
          <a:p>
            <a:r>
              <a:rPr lang="zh-CN" altLang="en-US" sz="6000" b="1" dirty="0">
                <a:solidFill>
                  <a:srgbClr val="5073B1"/>
                </a:solidFill>
              </a:rPr>
              <a:t>人工智能</a:t>
            </a:r>
            <a:br>
              <a:rPr lang="en-US" altLang="zh-CN" sz="6000" b="1" dirty="0">
                <a:solidFill>
                  <a:srgbClr val="5073B1"/>
                </a:solidFill>
              </a:rPr>
            </a:br>
            <a:br>
              <a:rPr lang="zh-CN" altLang="en-US" sz="6000" b="1" dirty="0">
                <a:solidFill>
                  <a:srgbClr val="5073B1"/>
                </a:solidFill>
              </a:rPr>
            </a:br>
            <a:r>
              <a:rPr lang="en-US" altLang="zh-CN" sz="4000" b="1" dirty="0">
                <a:solidFill>
                  <a:srgbClr val="5073B1"/>
                </a:solidFill>
              </a:rPr>
              <a:t>Artificial Intelligence</a:t>
            </a:r>
          </a:p>
        </p:txBody>
      </p:sp>
      <p:pic>
        <p:nvPicPr>
          <p:cNvPr id="6" name="Picture 6" descr="d:\桌面文件\桌面\捕获.PNG">
            <a:extLst>
              <a:ext uri="{FF2B5EF4-FFF2-40B4-BE49-F238E27FC236}">
                <a16:creationId xmlns:a16="http://schemas.microsoft.com/office/drawing/2014/main" id="{45B1F494-B229-4576-87E9-34D497B50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022" y="1449859"/>
            <a:ext cx="2670221" cy="35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1" y="1460500"/>
            <a:ext cx="7239000" cy="4895850"/>
          </a:xfrm>
        </p:spPr>
        <p:txBody>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buFont typeface="Wingdings" panose="05000000000000000000" pitchFamily="2" charset="2"/>
              <a:buChar char="Ø"/>
              <a:defRPr/>
            </a:pPr>
            <a:r>
              <a:rPr lang="zh-CN" altLang="en-US" sz="2400" dirty="0">
                <a:solidFill>
                  <a:srgbClr val="FF0000"/>
                </a:solidFill>
              </a:rPr>
              <a:t>孕    育    期 </a:t>
            </a:r>
            <a:r>
              <a:rPr lang="zh-CN" altLang="en-US" sz="2400" dirty="0"/>
              <a:t>（</a:t>
            </a:r>
            <a:r>
              <a:rPr lang="en-US" altLang="zh-CN" sz="2400" dirty="0"/>
              <a:t>1956</a:t>
            </a:r>
            <a:r>
              <a:rPr lang="zh-CN" altLang="en-US" sz="2400" dirty="0"/>
              <a:t>年前）</a:t>
            </a:r>
            <a:endParaRPr lang="en-US" altLang="zh-CN" sz="2400" dirty="0"/>
          </a:p>
          <a:p>
            <a:pPr lvl="1">
              <a:buFont typeface="Wingdings" panose="05000000000000000000" pitchFamily="2" charset="2"/>
              <a:buChar char="Ø"/>
              <a:defRPr/>
            </a:pPr>
            <a:r>
              <a:rPr lang="zh-CN" altLang="en-US" sz="2400" dirty="0"/>
              <a:t>数理逻辑学科</a:t>
            </a:r>
            <a:endParaRPr lang="en-US" altLang="zh-CN" sz="2400" dirty="0"/>
          </a:p>
          <a:p>
            <a:pPr lvl="1">
              <a:buFont typeface="Wingdings" panose="05000000000000000000" pitchFamily="2" charset="2"/>
              <a:buChar char="Ø"/>
              <a:defRPr/>
            </a:pPr>
            <a:r>
              <a:rPr lang="zh-CN" altLang="en-US" sz="2400" dirty="0"/>
              <a:t>计算的新思想</a:t>
            </a:r>
            <a:endParaRPr lang="en-US" altLang="zh-CN" sz="2400" dirty="0"/>
          </a:p>
          <a:p>
            <a:pPr>
              <a:buFont typeface="Wingdings" panose="05000000000000000000" pitchFamily="2" charset="2"/>
              <a:buChar char="Ø"/>
              <a:defRPr/>
            </a:pPr>
            <a:r>
              <a:rPr lang="zh-CN" altLang="en-US" sz="2400" dirty="0"/>
              <a:t>亚里斯多德（公元前</a:t>
            </a:r>
            <a:r>
              <a:rPr lang="en-US" altLang="zh-CN" sz="2400" dirty="0"/>
              <a:t>384—322</a:t>
            </a:r>
            <a:r>
              <a:rPr lang="zh-CN" altLang="en-US" sz="2400" dirty="0"/>
              <a:t>）：古希腊伟大的哲学家和思想家，创立了</a:t>
            </a:r>
            <a:r>
              <a:rPr lang="zh-CN" altLang="en-US" sz="2400" b="1" dirty="0">
                <a:solidFill>
                  <a:srgbClr val="0000FF"/>
                </a:solidFill>
              </a:rPr>
              <a:t>演绎法</a:t>
            </a:r>
            <a:r>
              <a:rPr lang="zh-CN" altLang="en-US" sz="2400" dirty="0"/>
              <a:t>。他提出的三段论至今仍然是演绎推理的最基本出发点。</a:t>
            </a:r>
            <a:endParaRPr lang="en-US" altLang="zh-CN" sz="2400" dirty="0"/>
          </a:p>
          <a:p>
            <a:pPr>
              <a:buFont typeface="Wingdings" panose="05000000000000000000" pitchFamily="2" charset="2"/>
              <a:buChar char="Ø"/>
              <a:defRPr/>
            </a:pPr>
            <a:r>
              <a:rPr lang="zh-CN" altLang="en-US" sz="2400" dirty="0"/>
              <a:t>莱布尼茨</a:t>
            </a:r>
            <a:r>
              <a:rPr lang="en-US" altLang="zh-CN" sz="2400" dirty="0"/>
              <a:t>(1646—1716)</a:t>
            </a:r>
            <a:r>
              <a:rPr lang="zh-CN" altLang="en-US" sz="2400" dirty="0"/>
              <a:t>：德国数学家和哲学家，把形式逻辑符号化，奠定了</a:t>
            </a:r>
            <a:r>
              <a:rPr lang="zh-CN" altLang="en-US" sz="2400" b="1" dirty="0">
                <a:solidFill>
                  <a:srgbClr val="0000FF"/>
                </a:solidFill>
              </a:rPr>
              <a:t>数理逻辑</a:t>
            </a:r>
            <a:r>
              <a:rPr lang="zh-CN" altLang="en-US" sz="2400" dirty="0"/>
              <a:t>的基础。</a:t>
            </a:r>
          </a:p>
          <a:p>
            <a:pPr>
              <a:buFont typeface="Wingdings" panose="05000000000000000000" pitchFamily="2" charset="2"/>
              <a:buChar char="Ø"/>
              <a:defRPr/>
            </a:pPr>
            <a:endParaRPr lang="zh-CN" altLang="en-US" sz="2400" dirty="0"/>
          </a:p>
        </p:txBody>
      </p:sp>
      <p:pic>
        <p:nvPicPr>
          <p:cNvPr id="5" name="Picture 8" descr="莱布尼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0497" y="3836988"/>
            <a:ext cx="1868488"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ANd9GcQ_wjmN-z_UByK1ehpe0ZR7fRWO9jJ_RP1264pyq371YNHncr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9697" y="1460500"/>
            <a:ext cx="19192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960974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1" y="1460500"/>
            <a:ext cx="5851070" cy="4895850"/>
          </a:xfrm>
        </p:spPr>
        <p:txBody>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buFont typeface="Wingdings" panose="05000000000000000000" pitchFamily="2" charset="2"/>
              <a:buChar char="Ø"/>
              <a:defRPr/>
            </a:pPr>
            <a:r>
              <a:rPr lang="zh-CN" altLang="en-US" sz="2400" dirty="0">
                <a:solidFill>
                  <a:srgbClr val="FF0000"/>
                </a:solidFill>
              </a:rPr>
              <a:t>孕    育    期 </a:t>
            </a:r>
            <a:r>
              <a:rPr lang="zh-CN" altLang="en-US" sz="2400" dirty="0"/>
              <a:t>（</a:t>
            </a:r>
            <a:r>
              <a:rPr lang="en-US" altLang="zh-CN" sz="2400" dirty="0"/>
              <a:t>1956</a:t>
            </a:r>
            <a:r>
              <a:rPr lang="zh-CN" altLang="en-US" sz="2400" dirty="0"/>
              <a:t>年前）</a:t>
            </a:r>
            <a:endParaRPr lang="en-US" altLang="zh-CN" sz="2400" dirty="0"/>
          </a:p>
          <a:p>
            <a:pPr lvl="1" algn="just">
              <a:buFont typeface="Wingdings" panose="05000000000000000000" pitchFamily="2" charset="2"/>
              <a:buChar char="Ø"/>
              <a:defRPr/>
            </a:pPr>
            <a:r>
              <a:rPr lang="zh-CN" altLang="en-US" sz="2400" dirty="0"/>
              <a:t>图灵</a:t>
            </a:r>
            <a:r>
              <a:rPr lang="en-US" altLang="zh-CN" sz="2400" dirty="0"/>
              <a:t>(1912—1954)</a:t>
            </a:r>
            <a:r>
              <a:rPr lang="zh-CN" altLang="en-US" sz="2400" dirty="0"/>
              <a:t>：英国数学家，</a:t>
            </a:r>
            <a:r>
              <a:rPr lang="en-US" altLang="zh-CN" sz="2400" dirty="0"/>
              <a:t>1936</a:t>
            </a:r>
            <a:r>
              <a:rPr lang="zh-CN" altLang="en-US" sz="2400" dirty="0"/>
              <a:t>年创立了</a:t>
            </a:r>
            <a:r>
              <a:rPr lang="zh-CN" altLang="en-US" sz="2400" b="1" dirty="0"/>
              <a:t>自动机理论</a:t>
            </a:r>
            <a:r>
              <a:rPr lang="zh-CN" altLang="en-US" sz="2400" dirty="0"/>
              <a:t>亦称</a:t>
            </a:r>
            <a:r>
              <a:rPr lang="zh-CN" altLang="en-US" sz="2400" b="1" dirty="0"/>
              <a:t>图灵机</a:t>
            </a:r>
            <a:r>
              <a:rPr lang="zh-CN" altLang="en-US" sz="2400" dirty="0"/>
              <a:t>，</a:t>
            </a:r>
            <a:r>
              <a:rPr lang="en-US" altLang="zh-CN" sz="2400" dirty="0"/>
              <a:t>1950</a:t>
            </a:r>
            <a:r>
              <a:rPr lang="zh-CN" altLang="en-US" sz="2400" dirty="0"/>
              <a:t>年在其著作</a:t>
            </a:r>
            <a:r>
              <a:rPr lang="en-US" altLang="zh-CN" sz="2400" dirty="0"/>
              <a:t>《</a:t>
            </a:r>
            <a:r>
              <a:rPr lang="zh-CN" altLang="en-US" sz="2400" b="1" dirty="0"/>
              <a:t>计算机器与智能</a:t>
            </a:r>
            <a:r>
              <a:rPr lang="en-US" altLang="zh-CN" sz="2400" dirty="0"/>
              <a:t>》</a:t>
            </a:r>
            <a:r>
              <a:rPr lang="zh-CN" altLang="en-US" sz="2400" dirty="0"/>
              <a:t>中首次提出“</a:t>
            </a:r>
            <a:r>
              <a:rPr lang="zh-CN" altLang="en-US" sz="2600" b="1" dirty="0">
                <a:solidFill>
                  <a:srgbClr val="0000FF"/>
                </a:solidFill>
              </a:rPr>
              <a:t>机器也能思考</a:t>
            </a:r>
            <a:r>
              <a:rPr lang="zh-CN" altLang="en-US" sz="2400" dirty="0"/>
              <a:t>” ，被誉为“人工智能之父”。</a:t>
            </a:r>
            <a:endParaRPr lang="en-US" altLang="zh-CN" sz="2400" dirty="0"/>
          </a:p>
          <a:p>
            <a:pPr marL="457200" lvl="1" indent="0" algn="just">
              <a:buNone/>
              <a:defRPr/>
            </a:pPr>
            <a:endParaRPr lang="zh-CN" altLang="en-US" sz="2400" dirty="0"/>
          </a:p>
          <a:p>
            <a:pPr lvl="1" algn="just">
              <a:buFont typeface="Wingdings" panose="05000000000000000000" pitchFamily="2" charset="2"/>
              <a:buChar char="Ø"/>
              <a:defRPr/>
            </a:pPr>
            <a:r>
              <a:rPr lang="zh-CN" altLang="en-US" sz="2400" dirty="0"/>
              <a:t>莫克</a:t>
            </a:r>
            <a:r>
              <a:rPr lang="en-US" altLang="zh-CN" sz="2400" dirty="0"/>
              <a:t>(1907—1980)</a:t>
            </a:r>
            <a:r>
              <a:rPr lang="zh-CN" altLang="en-US" sz="2400" dirty="0"/>
              <a:t>：美国数学家、电子数字计算机的先驱，</a:t>
            </a:r>
            <a:r>
              <a:rPr lang="en-US" altLang="zh-CN" sz="2400" dirty="0"/>
              <a:t>1946</a:t>
            </a:r>
            <a:r>
              <a:rPr lang="zh-CN" altLang="en-US" sz="2400" dirty="0"/>
              <a:t>年研制成功了世界上</a:t>
            </a:r>
            <a:r>
              <a:rPr lang="zh-CN" altLang="en-US" sz="2400" b="1" dirty="0"/>
              <a:t>第一台通用电子数字计算机</a:t>
            </a:r>
            <a:r>
              <a:rPr lang="en-US" altLang="zh-CN" sz="2400" b="1" dirty="0"/>
              <a:t>ENIAC</a:t>
            </a:r>
            <a:r>
              <a:rPr lang="zh-CN" altLang="en-US" sz="2400" dirty="0"/>
              <a:t>。</a:t>
            </a:r>
          </a:p>
          <a:p>
            <a:pPr>
              <a:buFont typeface="Wingdings" panose="05000000000000000000" pitchFamily="2" charset="2"/>
              <a:buChar char="Ø"/>
              <a:defRPr/>
            </a:pPr>
            <a:endParaRPr lang="zh-CN" altLang="en-US" sz="2400" dirty="0"/>
          </a:p>
        </p:txBody>
      </p:sp>
      <p:pic>
        <p:nvPicPr>
          <p:cNvPr id="7" name="Picture 4" descr="Alan Tu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1" y="1460499"/>
            <a:ext cx="1639887"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莫克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901" y="3917948"/>
            <a:ext cx="1673070" cy="2440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ENIA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8901" y="3917948"/>
            <a:ext cx="2281563" cy="243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图灵奖杯">
            <a:hlinkClick r:id="rId5"/>
          </p:cNvPr>
          <p:cNvPicPr>
            <a:picLocks noChangeAspect="1" noChangeArrowheads="1"/>
          </p:cNvPicPr>
          <p:nvPr/>
        </p:nvPicPr>
        <p:blipFill>
          <a:blip r:embed="rId6" cstate="print"/>
          <a:srcRect/>
          <a:stretch>
            <a:fillRect/>
          </a:stretch>
        </p:blipFill>
        <p:spPr bwMode="auto">
          <a:xfrm>
            <a:off x="9118901" y="1943851"/>
            <a:ext cx="2281563" cy="1686759"/>
          </a:xfrm>
          <a:prstGeom prst="rect">
            <a:avLst/>
          </a:prstGeom>
          <a:noFill/>
          <a:ln w="9525">
            <a:noFill/>
            <a:miter lim="800000"/>
            <a:headEnd/>
            <a:tailEnd/>
          </a:ln>
        </p:spPr>
      </p:pic>
    </p:spTree>
    <p:extLst>
      <p:ext uri="{BB962C8B-B14F-4D97-AF65-F5344CB8AC3E}">
        <p14:creationId xmlns:p14="http://schemas.microsoft.com/office/powerpoint/2010/main" val="161606502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1" y="1460500"/>
            <a:ext cx="6438899" cy="4895850"/>
          </a:xfrm>
        </p:spPr>
        <p:txBody>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buFont typeface="Wingdings" panose="05000000000000000000" pitchFamily="2" charset="2"/>
              <a:buChar char="Ø"/>
              <a:defRPr/>
            </a:pPr>
            <a:r>
              <a:rPr lang="zh-CN" altLang="en-US" sz="2400" dirty="0">
                <a:solidFill>
                  <a:srgbClr val="FF0000"/>
                </a:solidFill>
              </a:rPr>
              <a:t>孕    育    期 </a:t>
            </a:r>
            <a:r>
              <a:rPr lang="zh-CN" altLang="en-US" sz="2400" dirty="0"/>
              <a:t>（ </a:t>
            </a:r>
            <a:r>
              <a:rPr lang="en-US" altLang="zh-CN" sz="2400" dirty="0"/>
              <a:t>1956</a:t>
            </a:r>
            <a:r>
              <a:rPr lang="zh-CN" altLang="en-US" sz="2400" dirty="0"/>
              <a:t>年前）</a:t>
            </a:r>
            <a:endParaRPr lang="en-US" altLang="zh-CN" sz="2400" dirty="0"/>
          </a:p>
          <a:p>
            <a:pPr lvl="1" algn="just">
              <a:lnSpc>
                <a:spcPct val="110000"/>
              </a:lnSpc>
              <a:spcBef>
                <a:spcPct val="50000"/>
              </a:spcBef>
            </a:pPr>
            <a:r>
              <a:rPr lang="zh-CN" altLang="en-US" sz="2400" dirty="0"/>
              <a:t>麦卡洛克和皮茨：美国神经生理学家，</a:t>
            </a:r>
            <a:r>
              <a:rPr lang="en-US" altLang="zh-CN" sz="2400" dirty="0"/>
              <a:t>1943</a:t>
            </a:r>
            <a:r>
              <a:rPr lang="zh-CN" altLang="en-US" sz="2400" dirty="0"/>
              <a:t>年建成第一个</a:t>
            </a:r>
            <a:r>
              <a:rPr lang="zh-CN" altLang="en-US" sz="2400" b="1" dirty="0"/>
              <a:t>神经网络模型</a:t>
            </a:r>
            <a:r>
              <a:rPr lang="en-US" altLang="zh-CN" sz="2400" dirty="0"/>
              <a:t>(MP</a:t>
            </a:r>
            <a:r>
              <a:rPr lang="zh-CN" altLang="en-US" sz="2400" dirty="0"/>
              <a:t>模型</a:t>
            </a:r>
            <a:r>
              <a:rPr lang="en-US" altLang="zh-CN" sz="2400" dirty="0"/>
              <a:t>)</a:t>
            </a:r>
            <a:r>
              <a:rPr lang="zh-CN" altLang="en-US" sz="2400" dirty="0"/>
              <a:t>。</a:t>
            </a:r>
            <a:endParaRPr lang="en-US" altLang="zh-CN" sz="2400" dirty="0"/>
          </a:p>
          <a:p>
            <a:pPr marL="457200" lvl="1" indent="0" algn="just">
              <a:lnSpc>
                <a:spcPct val="110000"/>
              </a:lnSpc>
              <a:spcBef>
                <a:spcPct val="50000"/>
              </a:spcBef>
              <a:buNone/>
            </a:pPr>
            <a:r>
              <a:rPr lang="zh-CN" altLang="en-US" sz="2400" dirty="0"/>
              <a:t> </a:t>
            </a:r>
          </a:p>
          <a:p>
            <a:pPr lvl="1" algn="just">
              <a:lnSpc>
                <a:spcPct val="110000"/>
              </a:lnSpc>
              <a:spcBef>
                <a:spcPct val="50000"/>
              </a:spcBef>
            </a:pPr>
            <a:r>
              <a:rPr lang="zh-CN" altLang="en-US" sz="2400" dirty="0"/>
              <a:t>维纳</a:t>
            </a:r>
            <a:r>
              <a:rPr lang="en-US" altLang="zh-CN" sz="2400" dirty="0"/>
              <a:t>(1874—1956) </a:t>
            </a:r>
            <a:r>
              <a:rPr lang="zh-CN" altLang="en-US" sz="2400" dirty="0"/>
              <a:t>：美国著名数学家、</a:t>
            </a:r>
            <a:r>
              <a:rPr lang="zh-CN" altLang="en-US" sz="2400" b="1" dirty="0"/>
              <a:t>控制论</a:t>
            </a:r>
            <a:r>
              <a:rPr lang="zh-CN" altLang="en-US" sz="2400" dirty="0"/>
              <a:t>创始人。</a:t>
            </a:r>
            <a:r>
              <a:rPr lang="en-US" altLang="zh-CN" sz="2400" dirty="0"/>
              <a:t>1948</a:t>
            </a:r>
            <a:r>
              <a:rPr lang="zh-CN" altLang="en-US" sz="2400" dirty="0"/>
              <a:t>年创立了控制论。控制论对人工智能的影响在于形成了行为主义学派。</a:t>
            </a:r>
          </a:p>
        </p:txBody>
      </p:sp>
      <p:pic>
        <p:nvPicPr>
          <p:cNvPr id="7" name="Picture 5" descr="MP模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394" y="1729354"/>
            <a:ext cx="3024188"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https://timgsa.baidu.com/timg?image&amp;quality=80&amp;size=b9999_10000&amp;sec=1601088786148&amp;di=0b2ffeb1ad89911e124fee148414d301&amp;imgtype=0&amp;src=http%3A%2F%2Fp4.ssl.cdn.btime.com%2Ft01ebf07243c6aa2be9.jpg%3Fsize%3D900x6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394" y="4184196"/>
            <a:ext cx="3024188"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90229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1" y="1460500"/>
            <a:ext cx="6476999" cy="4895850"/>
          </a:xfrm>
        </p:spPr>
        <p:txBody>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lgn="just">
              <a:buFont typeface="Wingdings" panose="05000000000000000000" pitchFamily="2" charset="2"/>
              <a:buChar char="Ø"/>
              <a:defRPr/>
            </a:pPr>
            <a:r>
              <a:rPr lang="zh-CN" altLang="en-US" sz="2400" dirty="0">
                <a:solidFill>
                  <a:srgbClr val="FF0000"/>
                </a:solidFill>
              </a:rPr>
              <a:t>形    成    期 </a:t>
            </a:r>
            <a:r>
              <a:rPr lang="zh-CN" altLang="en-US" sz="2400" dirty="0"/>
              <a:t>（ </a:t>
            </a:r>
            <a:r>
              <a:rPr lang="en-US" altLang="zh-CN" sz="2400" dirty="0"/>
              <a:t>1956-1970</a:t>
            </a:r>
            <a:r>
              <a:rPr lang="zh-CN" altLang="en-US" sz="2400" dirty="0"/>
              <a:t>）</a:t>
            </a:r>
            <a:endParaRPr lang="en-US" altLang="zh-CN" sz="2400" dirty="0"/>
          </a:p>
          <a:p>
            <a:pPr lvl="1" algn="just"/>
            <a:r>
              <a:rPr lang="en-US" altLang="zh-CN" sz="2400" b="1" dirty="0">
                <a:solidFill>
                  <a:srgbClr val="FF0000"/>
                </a:solidFill>
              </a:rPr>
              <a:t>AI</a:t>
            </a:r>
            <a:r>
              <a:rPr lang="zh-CN" altLang="en-US" sz="2400" dirty="0"/>
              <a:t>这一术语诞生于一次历史性的聚会 </a:t>
            </a:r>
            <a:r>
              <a:rPr lang="en-US" altLang="en-US" sz="2400" dirty="0"/>
              <a:t>—  </a:t>
            </a:r>
            <a:r>
              <a:rPr lang="zh-CN" altLang="en-US" sz="2600" b="1" dirty="0">
                <a:solidFill>
                  <a:srgbClr val="0000FF"/>
                </a:solidFill>
              </a:rPr>
              <a:t>达特茅斯会议</a:t>
            </a:r>
          </a:p>
          <a:p>
            <a:pPr lvl="1" algn="just">
              <a:buNone/>
            </a:pPr>
            <a:r>
              <a:rPr lang="zh-CN" altLang="en-US" sz="2400" dirty="0"/>
              <a:t>         </a:t>
            </a:r>
            <a:r>
              <a:rPr lang="en-US" altLang="zh-CN" sz="2400" dirty="0"/>
              <a:t>1956</a:t>
            </a:r>
            <a:r>
              <a:rPr lang="zh-CN" altLang="en-US" sz="2400" dirty="0"/>
              <a:t>年夏季，年轻的美国学者麦卡锡、明斯基、朗彻斯特和香农共同发起，邀请莫尔、塞缪尔、纽厄尔和西蒙等参加在美国达特茅斯学院（大学）举办 了一次长达</a:t>
            </a:r>
            <a:r>
              <a:rPr lang="en-US" altLang="zh-CN" sz="2400" dirty="0"/>
              <a:t>2</a:t>
            </a:r>
            <a:r>
              <a:rPr lang="zh-CN" altLang="en-US" sz="2400" dirty="0"/>
              <a:t>个多月的研讨会，热烈地讨论用机器模拟人类智能的问题。会上，</a:t>
            </a:r>
            <a:r>
              <a:rPr lang="zh-CN" altLang="en-US" sz="2400" b="1" dirty="0">
                <a:solidFill>
                  <a:srgbClr val="FF0000"/>
                </a:solidFill>
              </a:rPr>
              <a:t>首次使用了 “人工智能”这一术语</a:t>
            </a:r>
            <a:r>
              <a:rPr lang="zh-CN" altLang="en-US" sz="2400" dirty="0"/>
              <a:t>。这是人类历史上第一次人工智能研讨会，标志着人工智能学科的诞生，具有十分重要的历史意义。</a:t>
            </a:r>
          </a:p>
        </p:txBody>
      </p:sp>
      <p:pic>
        <p:nvPicPr>
          <p:cNvPr id="9" name="Picture 9" descr="2010120109142588_36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9095" y="1460500"/>
            <a:ext cx="2119312"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200905301300043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95" y="4197350"/>
            <a:ext cx="25923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193471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1" y="1460500"/>
            <a:ext cx="6438899" cy="4895850"/>
          </a:xfrm>
        </p:spPr>
        <p:txBody>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lgn="just">
              <a:buFont typeface="Wingdings" panose="05000000000000000000" pitchFamily="2" charset="2"/>
              <a:buChar char="Ø"/>
              <a:defRPr/>
            </a:pPr>
            <a:r>
              <a:rPr lang="zh-CN" altLang="en-US" sz="2400" dirty="0">
                <a:solidFill>
                  <a:srgbClr val="FF0000"/>
                </a:solidFill>
              </a:rPr>
              <a:t>形    成    期 </a:t>
            </a:r>
            <a:r>
              <a:rPr lang="zh-CN" altLang="en-US" sz="2400" dirty="0"/>
              <a:t>（ </a:t>
            </a:r>
            <a:r>
              <a:rPr lang="en-US" altLang="zh-CN" sz="2400" dirty="0"/>
              <a:t>1956-1970</a:t>
            </a:r>
            <a:r>
              <a:rPr lang="zh-CN" altLang="en-US" sz="2400" dirty="0"/>
              <a:t>）</a:t>
            </a:r>
            <a:endParaRPr lang="en-US" altLang="zh-CN" sz="2400" dirty="0"/>
          </a:p>
          <a:p>
            <a:pPr lvl="1" algn="just"/>
            <a:r>
              <a:rPr lang="zh-CN" altLang="en-US" sz="2400" b="1" dirty="0">
                <a:solidFill>
                  <a:srgbClr val="FF0000"/>
                </a:solidFill>
              </a:rPr>
              <a:t>迅速发展，过于乐观</a:t>
            </a:r>
            <a:endParaRPr lang="en-US" altLang="zh-CN" sz="2400" b="1" dirty="0">
              <a:solidFill>
                <a:srgbClr val="FF0000"/>
              </a:solidFill>
            </a:endParaRPr>
          </a:p>
          <a:p>
            <a:pPr lvl="2" algn="just"/>
            <a:r>
              <a:rPr lang="en-US" altLang="zh-CN" sz="2400" dirty="0"/>
              <a:t>1956</a:t>
            </a:r>
            <a:r>
              <a:rPr lang="zh-CN" altLang="en-US" sz="2400" dirty="0"/>
              <a:t>年，塞缪尔在</a:t>
            </a:r>
            <a:r>
              <a:rPr lang="en-US" altLang="zh-CN" sz="2400" dirty="0"/>
              <a:t>IBM</a:t>
            </a:r>
            <a:r>
              <a:rPr lang="zh-CN" altLang="en-US" sz="2400" dirty="0"/>
              <a:t>计算机上研制成功了具有自学习、自组织和自适应能力的</a:t>
            </a:r>
            <a:r>
              <a:rPr lang="zh-CN" altLang="en-US" sz="2400" b="1" dirty="0"/>
              <a:t>西洋跳棋程序</a:t>
            </a:r>
            <a:r>
              <a:rPr lang="zh-CN" altLang="en-US" sz="2400" dirty="0"/>
              <a:t>。</a:t>
            </a:r>
          </a:p>
          <a:p>
            <a:pPr lvl="2">
              <a:spcBef>
                <a:spcPct val="50000"/>
              </a:spcBef>
            </a:pPr>
            <a:r>
              <a:rPr lang="en-US" altLang="zh-CN" sz="2400" dirty="0"/>
              <a:t>1957</a:t>
            </a:r>
            <a:r>
              <a:rPr lang="zh-CN" altLang="en-US" sz="2400" dirty="0"/>
              <a:t>年，纽厄尔、肖</a:t>
            </a:r>
            <a:r>
              <a:rPr lang="en-US" altLang="zh-CN" sz="2400" dirty="0"/>
              <a:t>(Shaw)</a:t>
            </a:r>
            <a:r>
              <a:rPr lang="zh-CN" altLang="en-US" sz="2400" dirty="0"/>
              <a:t>和西蒙等研制了一个称为</a:t>
            </a:r>
            <a:r>
              <a:rPr lang="zh-CN" altLang="en-US" sz="2400" b="1" dirty="0"/>
              <a:t>逻辑理论机</a:t>
            </a:r>
            <a:r>
              <a:rPr lang="zh-CN" altLang="en-US" sz="2400" dirty="0"/>
              <a:t>（</a:t>
            </a:r>
            <a:r>
              <a:rPr lang="en-US" altLang="zh-CN" sz="2400" dirty="0"/>
              <a:t>LT)</a:t>
            </a:r>
            <a:r>
              <a:rPr lang="zh-CN" altLang="en-US" sz="2400" dirty="0"/>
              <a:t>的</a:t>
            </a:r>
            <a:r>
              <a:rPr lang="zh-CN" altLang="en-US" sz="2400" b="1" dirty="0"/>
              <a:t>数学定理证明程序</a:t>
            </a:r>
            <a:r>
              <a:rPr lang="zh-CN" altLang="en-US" sz="2400" dirty="0"/>
              <a:t>。 </a:t>
            </a:r>
          </a:p>
          <a:p>
            <a:pPr lvl="2">
              <a:spcBef>
                <a:spcPct val="50000"/>
              </a:spcBef>
            </a:pPr>
            <a:r>
              <a:rPr lang="en-US" altLang="zh-CN" sz="2400" dirty="0"/>
              <a:t>1958</a:t>
            </a:r>
            <a:r>
              <a:rPr lang="zh-CN" altLang="en-US" sz="2400" dirty="0"/>
              <a:t>年，麦卡锡建立了</a:t>
            </a:r>
            <a:r>
              <a:rPr lang="zh-CN" altLang="en-US" sz="2400" b="1" dirty="0"/>
              <a:t>行动规划咨询系统</a:t>
            </a:r>
            <a:r>
              <a:rPr lang="zh-CN" altLang="en-US" sz="2400" dirty="0"/>
              <a:t>。</a:t>
            </a:r>
          </a:p>
        </p:txBody>
      </p:sp>
      <p:pic>
        <p:nvPicPr>
          <p:cNvPr id="2" name="图片 1"/>
          <p:cNvPicPr>
            <a:picLocks noChangeAspect="1"/>
          </p:cNvPicPr>
          <p:nvPr/>
        </p:nvPicPr>
        <p:blipFill>
          <a:blip r:embed="rId2"/>
          <a:stretch>
            <a:fillRect/>
          </a:stretch>
        </p:blipFill>
        <p:spPr>
          <a:xfrm>
            <a:off x="8758807" y="2371725"/>
            <a:ext cx="1829809" cy="1866900"/>
          </a:xfrm>
          <a:prstGeom prst="rect">
            <a:avLst/>
          </a:prstGeom>
        </p:spPr>
      </p:pic>
      <p:pic>
        <p:nvPicPr>
          <p:cNvPr id="3" name="图片 2"/>
          <p:cNvPicPr>
            <a:picLocks noChangeAspect="1"/>
          </p:cNvPicPr>
          <p:nvPr/>
        </p:nvPicPr>
        <p:blipFill>
          <a:blip r:embed="rId3"/>
          <a:stretch>
            <a:fillRect/>
          </a:stretch>
        </p:blipFill>
        <p:spPr>
          <a:xfrm>
            <a:off x="8261843" y="4683126"/>
            <a:ext cx="2823738" cy="1673224"/>
          </a:xfrm>
          <a:prstGeom prst="rect">
            <a:avLst/>
          </a:prstGeom>
        </p:spPr>
      </p:pic>
    </p:spTree>
    <p:extLst>
      <p:ext uri="{BB962C8B-B14F-4D97-AF65-F5344CB8AC3E}">
        <p14:creationId xmlns:p14="http://schemas.microsoft.com/office/powerpoint/2010/main" val="143366614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1" y="1460499"/>
            <a:ext cx="8071756" cy="5260975"/>
          </a:xfrm>
        </p:spPr>
        <p:txBody>
          <a:bodyPr>
            <a:normAutofit/>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lgn="just">
              <a:buFont typeface="Wingdings" panose="05000000000000000000" pitchFamily="2" charset="2"/>
              <a:buChar char="Ø"/>
              <a:defRPr/>
            </a:pPr>
            <a:r>
              <a:rPr lang="zh-CN" altLang="en-US" sz="2400" dirty="0">
                <a:solidFill>
                  <a:srgbClr val="FF0000"/>
                </a:solidFill>
              </a:rPr>
              <a:t>形    成    期 </a:t>
            </a:r>
            <a:r>
              <a:rPr lang="zh-CN" altLang="en-US" sz="2400" dirty="0"/>
              <a:t>（ </a:t>
            </a:r>
            <a:r>
              <a:rPr lang="en-US" altLang="zh-CN" sz="2400" dirty="0"/>
              <a:t>1956-1970</a:t>
            </a:r>
            <a:r>
              <a:rPr lang="zh-CN" altLang="en-US" sz="2400" dirty="0"/>
              <a:t>）</a:t>
            </a:r>
            <a:endParaRPr lang="en-US" altLang="zh-CN" sz="2400" dirty="0"/>
          </a:p>
          <a:p>
            <a:pPr lvl="1" algn="just"/>
            <a:r>
              <a:rPr lang="zh-CN" altLang="en-US" sz="2400" b="1" dirty="0">
                <a:solidFill>
                  <a:srgbClr val="FF0000"/>
                </a:solidFill>
              </a:rPr>
              <a:t>迅速发展，过于乐观</a:t>
            </a:r>
            <a:endParaRPr lang="en-US" altLang="zh-CN" sz="2400" b="1" dirty="0">
              <a:solidFill>
                <a:srgbClr val="FF0000"/>
              </a:solidFill>
            </a:endParaRPr>
          </a:p>
          <a:p>
            <a:pPr lvl="2">
              <a:spcBef>
                <a:spcPct val="50000"/>
              </a:spcBef>
            </a:pPr>
            <a:r>
              <a:rPr lang="en-US" altLang="zh-CN" sz="2400" dirty="0"/>
              <a:t>1960</a:t>
            </a:r>
            <a:r>
              <a:rPr lang="zh-CN" altLang="en-US" sz="2400" dirty="0"/>
              <a:t>年纽厄尔等研制了</a:t>
            </a:r>
            <a:r>
              <a:rPr lang="zh-CN" altLang="en-US" sz="2400" b="1" dirty="0"/>
              <a:t>通用问题求解</a:t>
            </a:r>
            <a:r>
              <a:rPr lang="en-US" altLang="zh-CN" sz="2400" b="1" dirty="0"/>
              <a:t>(GPS)</a:t>
            </a:r>
            <a:r>
              <a:rPr lang="zh-CN" altLang="en-US" sz="2400" b="1" dirty="0"/>
              <a:t>程序</a:t>
            </a:r>
            <a:r>
              <a:rPr lang="zh-CN" altLang="en-US" sz="2400" dirty="0"/>
              <a:t>。麦卡锡研制了人工智能语言</a:t>
            </a:r>
            <a:r>
              <a:rPr lang="en-US" altLang="zh-CN" sz="2400" b="1" dirty="0"/>
              <a:t>LISP</a:t>
            </a:r>
            <a:r>
              <a:rPr lang="zh-CN" altLang="en-US" sz="2400" dirty="0"/>
              <a:t>。</a:t>
            </a:r>
            <a:endParaRPr lang="en-US" altLang="zh-CN" sz="2400" dirty="0"/>
          </a:p>
          <a:p>
            <a:pPr lvl="2">
              <a:spcBef>
                <a:spcPct val="50000"/>
              </a:spcBef>
            </a:pPr>
            <a:r>
              <a:rPr lang="en-US" altLang="zh-CN" sz="2400" dirty="0"/>
              <a:t>1961</a:t>
            </a:r>
            <a:r>
              <a:rPr lang="zh-CN" altLang="en-US" sz="2400" dirty="0"/>
              <a:t>年，明斯基发表了“走向人工智能的步骤”的论文，推动了人工智能的发展。</a:t>
            </a:r>
          </a:p>
          <a:p>
            <a:pPr lvl="2">
              <a:spcBef>
                <a:spcPct val="50000"/>
              </a:spcBef>
            </a:pPr>
            <a:r>
              <a:rPr lang="en-US" altLang="zh-CN" sz="2400" dirty="0"/>
              <a:t>1965</a:t>
            </a:r>
            <a:r>
              <a:rPr lang="zh-CN" altLang="en-US" sz="2400" dirty="0"/>
              <a:t>年，鲁宾逊提出了</a:t>
            </a:r>
            <a:r>
              <a:rPr lang="zh-CN" altLang="en-US" sz="2400" b="1" dirty="0"/>
              <a:t>归结（消解）原理</a:t>
            </a:r>
            <a:r>
              <a:rPr lang="zh-CN" altLang="en-US" sz="2400" dirty="0"/>
              <a:t>。</a:t>
            </a:r>
            <a:endParaRPr lang="en-US" altLang="zh-CN" sz="2400" dirty="0"/>
          </a:p>
          <a:p>
            <a:pPr lvl="2">
              <a:spcBef>
                <a:spcPct val="50000"/>
              </a:spcBef>
            </a:pPr>
            <a:r>
              <a:rPr lang="en-US" altLang="zh-CN" sz="2400" dirty="0"/>
              <a:t>1969</a:t>
            </a:r>
            <a:r>
              <a:rPr lang="zh-CN" altLang="en-US" sz="2400" dirty="0"/>
              <a:t>年，第一届国际人工智能联合会议</a:t>
            </a:r>
            <a:r>
              <a:rPr lang="en-US" altLang="zh-CN" sz="2400" dirty="0"/>
              <a:t>IJCAI</a:t>
            </a:r>
          </a:p>
          <a:p>
            <a:pPr lvl="2">
              <a:spcBef>
                <a:spcPct val="50000"/>
              </a:spcBef>
            </a:pPr>
            <a:r>
              <a:rPr lang="en-US" altLang="zh-CN" sz="2400" dirty="0"/>
              <a:t>1970</a:t>
            </a:r>
            <a:r>
              <a:rPr lang="zh-CN" altLang="en-US" sz="2400" dirty="0"/>
              <a:t>年，</a:t>
            </a:r>
            <a:r>
              <a:rPr lang="en-US" altLang="zh-CN" sz="2400" dirty="0"/>
              <a:t>《</a:t>
            </a:r>
            <a:r>
              <a:rPr lang="zh-CN" altLang="en-US" sz="2400" dirty="0"/>
              <a:t>人工智能</a:t>
            </a:r>
            <a:r>
              <a:rPr lang="en-US" altLang="zh-CN" sz="2400" dirty="0"/>
              <a:t>》</a:t>
            </a:r>
            <a:r>
              <a:rPr lang="zh-CN" altLang="en-US" sz="2400" dirty="0"/>
              <a:t>国际杂志创刊。</a:t>
            </a:r>
          </a:p>
        </p:txBody>
      </p:sp>
      <p:pic>
        <p:nvPicPr>
          <p:cNvPr id="1026" name="Picture 2" descr="LISP机器原型收藏于MIT人工智能实验室"/>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4648" y="1695450"/>
            <a:ext cx="1560934" cy="27813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382152" y="4476750"/>
            <a:ext cx="3845925"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LISP</a:t>
            </a:r>
            <a:r>
              <a:rPr lang="zh-CN" altLang="en-US" sz="1600" dirty="0">
                <a:latin typeface="微软雅黑" panose="020B0503020204020204" pitchFamily="34" charset="-122"/>
                <a:ea typeface="微软雅黑" panose="020B0503020204020204" pitchFamily="34" charset="-122"/>
              </a:rPr>
              <a:t>机器原型收藏于</a:t>
            </a:r>
            <a:r>
              <a:rPr lang="en-US" altLang="zh-CN" sz="1600" dirty="0">
                <a:latin typeface="微软雅黑" panose="020B0503020204020204" pitchFamily="34" charset="-122"/>
                <a:ea typeface="微软雅黑" panose="020B0503020204020204" pitchFamily="34" charset="-122"/>
              </a:rPr>
              <a:t>MIT</a:t>
            </a:r>
            <a:r>
              <a:rPr lang="zh-CN" altLang="en-US" sz="1600" dirty="0">
                <a:latin typeface="微软雅黑" panose="020B0503020204020204" pitchFamily="34" charset="-122"/>
                <a:ea typeface="微软雅黑" panose="020B0503020204020204" pitchFamily="34" charset="-122"/>
              </a:rPr>
              <a:t>人工智能实验室</a:t>
            </a:r>
          </a:p>
        </p:txBody>
      </p:sp>
      <p:pic>
        <p:nvPicPr>
          <p:cNvPr id="7" name="Picture 8" descr="http://ceser.in/ceserp/public/journals/6/homepageImage_en_U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4540" y="4993830"/>
            <a:ext cx="1224535" cy="1677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6557" y="4993830"/>
            <a:ext cx="1404187" cy="1677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4461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499"/>
            <a:ext cx="10113705" cy="3858753"/>
          </a:xfrm>
        </p:spPr>
        <p:txBody>
          <a:bodyPr>
            <a:normAutofit/>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lgn="just">
              <a:buFont typeface="Wingdings" panose="05000000000000000000" pitchFamily="2" charset="2"/>
              <a:buChar char="Ø"/>
              <a:defRPr/>
            </a:pPr>
            <a:r>
              <a:rPr lang="zh-CN" altLang="en-US" sz="2400" dirty="0">
                <a:solidFill>
                  <a:srgbClr val="FF0000"/>
                </a:solidFill>
              </a:rPr>
              <a:t>暗    淡    期 </a:t>
            </a:r>
            <a:r>
              <a:rPr lang="zh-CN" altLang="en-US" sz="2400" dirty="0"/>
              <a:t>（ </a:t>
            </a:r>
            <a:r>
              <a:rPr lang="en-US" altLang="zh-CN" sz="2400" dirty="0"/>
              <a:t>1966-1974</a:t>
            </a:r>
            <a:r>
              <a:rPr lang="zh-CN" altLang="en-US" sz="2400" dirty="0"/>
              <a:t>）</a:t>
            </a:r>
            <a:endParaRPr lang="en-US" altLang="zh-CN" sz="2400" dirty="0"/>
          </a:p>
          <a:p>
            <a:pPr marL="539750" lvl="1" indent="-186055">
              <a:defRPr/>
            </a:pPr>
            <a:r>
              <a:rPr lang="zh-CN" altLang="en-US" sz="2400" dirty="0"/>
              <a:t>知识局限性，解法局限性，结构局限性</a:t>
            </a:r>
          </a:p>
          <a:p>
            <a:pPr marL="539750" lvl="1" indent="-186055">
              <a:defRPr/>
            </a:pPr>
            <a:r>
              <a:rPr lang="zh-CN" altLang="en-US" sz="2400" dirty="0"/>
              <a:t>过高预言的失败，给</a:t>
            </a:r>
            <a:r>
              <a:rPr lang="en-US" altLang="zh-CN" sz="2400" dirty="0"/>
              <a:t>AI</a:t>
            </a:r>
            <a:r>
              <a:rPr lang="zh-CN" altLang="en-US" sz="2400" dirty="0"/>
              <a:t>的声誉造成重大伤害。</a:t>
            </a:r>
            <a:endParaRPr lang="en-US" altLang="zh-CN" sz="1100" dirty="0"/>
          </a:p>
          <a:p>
            <a:pPr marL="539750" lvl="1" indent="-186055">
              <a:defRPr/>
            </a:pPr>
            <a:endParaRPr lang="en-US" altLang="zh-CN" sz="1100" dirty="0"/>
          </a:p>
          <a:p>
            <a:pPr marL="539750" lvl="1" indent="-186055">
              <a:buNone/>
              <a:defRPr/>
            </a:pPr>
            <a:r>
              <a:rPr lang="zh-CN" altLang="en-US" sz="2400" b="1" dirty="0">
                <a:solidFill>
                  <a:srgbClr val="993300"/>
                </a:solidFill>
                <a:ea typeface="宋体" panose="02010600030101010101" pitchFamily="2" charset="-122"/>
              </a:rPr>
              <a:t>“</a:t>
            </a:r>
            <a:r>
              <a:rPr lang="en-US" altLang="zh-CN" sz="2400" b="1" dirty="0">
                <a:solidFill>
                  <a:srgbClr val="993300"/>
                </a:solidFill>
                <a:ea typeface="宋体" panose="02010600030101010101" pitchFamily="2" charset="-122"/>
              </a:rPr>
              <a:t>20</a:t>
            </a:r>
            <a:r>
              <a:rPr lang="en-US" altLang="zh-CN" sz="2400" b="1" dirty="0">
                <a:solidFill>
                  <a:srgbClr val="993300"/>
                </a:solidFill>
                <a:latin typeface="宋体" panose="02010600030101010101" pitchFamily="2" charset="-122"/>
                <a:ea typeface="宋体" panose="02010600030101010101" pitchFamily="2" charset="-122"/>
              </a:rPr>
              <a:t> </a:t>
            </a:r>
            <a:r>
              <a:rPr lang="zh-CN" altLang="en-US" sz="2400" b="1" dirty="0">
                <a:solidFill>
                  <a:srgbClr val="993300"/>
                </a:solidFill>
                <a:latin typeface="宋体" panose="02010600030101010101" pitchFamily="2" charset="-122"/>
                <a:ea typeface="宋体" panose="02010600030101010101" pitchFamily="2" charset="-122"/>
              </a:rPr>
              <a:t>年内，机器将能做人所能做的一切。</a:t>
            </a:r>
            <a:r>
              <a:rPr lang="zh-CN" altLang="en-US" sz="2400" b="1" dirty="0">
                <a:solidFill>
                  <a:srgbClr val="993300"/>
                </a:solidFill>
                <a:ea typeface="宋体" panose="02010600030101010101" pitchFamily="2" charset="-122"/>
              </a:rPr>
              <a:t>”</a:t>
            </a:r>
            <a:r>
              <a:rPr lang="en-US" altLang="zh-CN" sz="2400" dirty="0">
                <a:ea typeface="宋体" panose="02010600030101010101" pitchFamily="2" charset="-122"/>
              </a:rPr>
              <a:t>——</a:t>
            </a:r>
            <a:r>
              <a:rPr lang="zh-CN" altLang="en-US" sz="2400" dirty="0">
                <a:latin typeface="宋体" panose="02010600030101010101" pitchFamily="2" charset="-122"/>
                <a:ea typeface="宋体" panose="02010600030101010101" pitchFamily="2" charset="-122"/>
              </a:rPr>
              <a:t>西蒙，</a:t>
            </a:r>
            <a:r>
              <a:rPr lang="en-US" altLang="zh-CN" sz="2400" dirty="0">
                <a:ea typeface="宋体" panose="02010600030101010101" pitchFamily="2" charset="-122"/>
              </a:rPr>
              <a:t>1965</a:t>
            </a:r>
          </a:p>
          <a:p>
            <a:pPr marL="0" indent="17780">
              <a:lnSpc>
                <a:spcPct val="110000"/>
              </a:lnSpc>
              <a:buNone/>
              <a:defRPr/>
            </a:pPr>
            <a:r>
              <a:rPr lang="en-US" altLang="zh-CN" sz="2400" b="1" dirty="0">
                <a:solidFill>
                  <a:srgbClr val="993300"/>
                </a:solidFill>
                <a:latin typeface="宋体" panose="02010600030101010101" pitchFamily="2" charset="-122"/>
                <a:ea typeface="宋体" panose="02010600030101010101" pitchFamily="2" charset="-122"/>
              </a:rPr>
              <a:t>   </a:t>
            </a:r>
            <a:r>
              <a:rPr lang="zh-CN" altLang="en-US" sz="2400" b="1" dirty="0">
                <a:solidFill>
                  <a:srgbClr val="993300"/>
                </a:solidFill>
                <a:latin typeface="宋体" panose="02010600030101010101" pitchFamily="2" charset="-122"/>
                <a:ea typeface="宋体" panose="02010600030101010101" pitchFamily="2" charset="-122"/>
              </a:rPr>
              <a:t>“在</a:t>
            </a:r>
            <a:r>
              <a:rPr lang="en-US" altLang="zh-CN" sz="2400" b="1" dirty="0">
                <a:solidFill>
                  <a:srgbClr val="993300"/>
                </a:solidFill>
                <a:ea typeface="宋体" panose="02010600030101010101" pitchFamily="2" charset="-122"/>
              </a:rPr>
              <a:t>3</a:t>
            </a:r>
            <a:r>
              <a:rPr lang="zh-CN" altLang="en-US" sz="2400" b="1" dirty="0">
                <a:solidFill>
                  <a:srgbClr val="993300"/>
                </a:solidFill>
                <a:ea typeface="宋体" panose="02010600030101010101" pitchFamily="2" charset="-122"/>
              </a:rPr>
              <a:t>～</a:t>
            </a:r>
            <a:r>
              <a:rPr lang="en-US" altLang="zh-CN" sz="2400" b="1" dirty="0">
                <a:solidFill>
                  <a:srgbClr val="993300"/>
                </a:solidFill>
                <a:ea typeface="宋体" panose="02010600030101010101" pitchFamily="2" charset="-122"/>
              </a:rPr>
              <a:t>8</a:t>
            </a:r>
            <a:r>
              <a:rPr lang="zh-CN" altLang="en-US" sz="2400" b="1" dirty="0">
                <a:solidFill>
                  <a:srgbClr val="993300"/>
                </a:solidFill>
                <a:latin typeface="宋体" panose="02010600030101010101" pitchFamily="2" charset="-122"/>
                <a:ea typeface="宋体" panose="02010600030101010101" pitchFamily="2" charset="-122"/>
              </a:rPr>
              <a:t>年时间里，我们将研制出具有普通人智力的计算机。这样的机器能读懂莎士比亚的著作，会给汽车上润滑油，会玩弄政治权术，能讲笑话，会争吵。</a:t>
            </a:r>
            <a:r>
              <a:rPr lang="zh-CN" altLang="zh-CN" sz="2400" b="1" dirty="0"/>
              <a:t>……</a:t>
            </a:r>
            <a:r>
              <a:rPr lang="zh-CN" altLang="en-US" sz="2400" b="1" dirty="0">
                <a:solidFill>
                  <a:srgbClr val="993300"/>
                </a:solidFill>
                <a:latin typeface="宋体" panose="02010600030101010101" pitchFamily="2" charset="-122"/>
                <a:ea typeface="宋体" panose="02010600030101010101" pitchFamily="2" charset="-122"/>
              </a:rPr>
              <a:t>它的智力将无以伦比。</a:t>
            </a:r>
            <a:r>
              <a:rPr lang="zh-CN" altLang="en-US" b="1" dirty="0">
                <a:solidFill>
                  <a:srgbClr val="993300"/>
                </a:solidFill>
                <a:latin typeface="宋体" panose="02010600030101010101" pitchFamily="2" charset="-122"/>
                <a:ea typeface="宋体" panose="02010600030101010101" pitchFamily="2" charset="-122"/>
              </a:rPr>
              <a:t>”</a:t>
            </a:r>
            <a:r>
              <a:rPr lang="zh-CN" altLang="en-US" b="1" i="1" dirty="0">
                <a:solidFill>
                  <a:srgbClr val="993300"/>
                </a:solidFill>
                <a:latin typeface="宋体" panose="02010600030101010101" pitchFamily="2" charset="-122"/>
                <a:ea typeface="宋体" panose="02010600030101010101" pitchFamily="2" charset="-122"/>
              </a:rPr>
              <a:t>   </a:t>
            </a:r>
            <a:r>
              <a:rPr lang="en-US" altLang="zh-CN" sz="2400" i="1" dirty="0">
                <a:ea typeface="宋体" panose="02010600030101010101" pitchFamily="2" charset="-122"/>
              </a:rPr>
              <a:t>——</a:t>
            </a:r>
            <a:r>
              <a:rPr lang="zh-CN" altLang="en-US" sz="2400" dirty="0">
                <a:latin typeface="宋体" panose="02010600030101010101" pitchFamily="2" charset="-122"/>
                <a:ea typeface="宋体" panose="02010600030101010101" pitchFamily="2" charset="-122"/>
              </a:rPr>
              <a:t>明斯基，</a:t>
            </a:r>
            <a:r>
              <a:rPr lang="en-US" altLang="zh-CN" sz="2400" dirty="0">
                <a:ea typeface="宋体" panose="02010600030101010101" pitchFamily="2" charset="-122"/>
              </a:rPr>
              <a:t>1977</a:t>
            </a:r>
          </a:p>
        </p:txBody>
      </p:sp>
      <p:pic>
        <p:nvPicPr>
          <p:cNvPr id="2" name="图片 1"/>
          <p:cNvPicPr>
            <a:picLocks noChangeAspect="1"/>
          </p:cNvPicPr>
          <p:nvPr/>
        </p:nvPicPr>
        <p:blipFill>
          <a:blip r:embed="rId2"/>
          <a:stretch>
            <a:fillRect/>
          </a:stretch>
        </p:blipFill>
        <p:spPr>
          <a:xfrm>
            <a:off x="3852386" y="5243924"/>
            <a:ext cx="4618732" cy="1395412"/>
          </a:xfrm>
          <a:prstGeom prst="rect">
            <a:avLst/>
          </a:prstGeom>
        </p:spPr>
      </p:pic>
      <p:sp>
        <p:nvSpPr>
          <p:cNvPr id="3" name="文本框 2"/>
          <p:cNvSpPr txBox="1"/>
          <p:nvPr/>
        </p:nvSpPr>
        <p:spPr>
          <a:xfrm>
            <a:off x="4502497" y="6538912"/>
            <a:ext cx="318548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单层感知机无法解决异或问题</a:t>
            </a:r>
          </a:p>
        </p:txBody>
      </p:sp>
    </p:spTree>
    <p:extLst>
      <p:ext uri="{BB962C8B-B14F-4D97-AF65-F5344CB8AC3E}">
        <p14:creationId xmlns:p14="http://schemas.microsoft.com/office/powerpoint/2010/main" val="267230386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500"/>
            <a:ext cx="9980681" cy="3776766"/>
          </a:xfrm>
        </p:spPr>
        <p:txBody>
          <a:bodyPr>
            <a:normAutofit fontScale="92500" lnSpcReduction="20000"/>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lgn="just">
              <a:buFont typeface="Wingdings" panose="05000000000000000000" pitchFamily="2" charset="2"/>
              <a:buChar char="Ø"/>
              <a:defRPr/>
            </a:pPr>
            <a:r>
              <a:rPr lang="zh-CN" altLang="en-US" sz="2400" dirty="0">
                <a:solidFill>
                  <a:srgbClr val="FF0000"/>
                </a:solidFill>
              </a:rPr>
              <a:t>暗    淡    期 </a:t>
            </a:r>
            <a:r>
              <a:rPr lang="zh-CN" altLang="en-US" sz="2400" dirty="0"/>
              <a:t>（ </a:t>
            </a:r>
            <a:r>
              <a:rPr lang="en-US" altLang="zh-CN" sz="2400" dirty="0"/>
              <a:t>1966-1974</a:t>
            </a:r>
            <a:r>
              <a:rPr lang="zh-CN" altLang="en-US" sz="2400" dirty="0"/>
              <a:t>）</a:t>
            </a:r>
            <a:endParaRPr lang="en-US" altLang="zh-CN" sz="2400" dirty="0"/>
          </a:p>
          <a:p>
            <a:pPr lvl="1"/>
            <a:r>
              <a:rPr lang="zh-CN" altLang="en-US" sz="2400" dirty="0"/>
              <a:t>塞缪尔的下棋程序在与世界冠军对弈时，以</a:t>
            </a:r>
            <a:r>
              <a:rPr lang="en-US" altLang="zh-CN" sz="2400" dirty="0"/>
              <a:t>1 </a:t>
            </a:r>
            <a:r>
              <a:rPr lang="zh-CN" altLang="en-US" sz="2400" dirty="0"/>
              <a:t>比</a:t>
            </a:r>
            <a:r>
              <a:rPr lang="en-US" altLang="zh-CN" sz="2400" dirty="0"/>
              <a:t>4</a:t>
            </a:r>
            <a:r>
              <a:rPr lang="zh-CN" altLang="en-US" sz="2400" dirty="0"/>
              <a:t>告负。</a:t>
            </a:r>
          </a:p>
          <a:p>
            <a:pPr lvl="1">
              <a:lnSpc>
                <a:spcPct val="110000"/>
              </a:lnSpc>
            </a:pPr>
            <a:r>
              <a:rPr lang="zh-CN" altLang="en-US" sz="2400" dirty="0"/>
              <a:t>归结法的能力有限。当用归结原理证明“两连续函数之和仍然是连续函数”时，推了</a:t>
            </a:r>
            <a:r>
              <a:rPr lang="en-US" altLang="zh-CN" sz="2400" dirty="0"/>
              <a:t>10</a:t>
            </a:r>
            <a:r>
              <a:rPr lang="zh-CN" altLang="en-US" sz="2400" dirty="0"/>
              <a:t>万步也没证明出结果来。</a:t>
            </a:r>
          </a:p>
          <a:p>
            <a:pPr lvl="1">
              <a:lnSpc>
                <a:spcPct val="110000"/>
              </a:lnSpc>
            </a:pPr>
            <a:r>
              <a:rPr lang="zh-CN" altLang="en-US" sz="2400" dirty="0"/>
              <a:t>把“心有余而力不足” </a:t>
            </a:r>
            <a:r>
              <a:rPr lang="en-US" altLang="zh-CN" sz="2400" dirty="0"/>
              <a:t>(The spirit is willing but the flesh is weak)</a:t>
            </a:r>
            <a:r>
              <a:rPr lang="zh-CN" altLang="en-US" sz="2400" dirty="0"/>
              <a:t>的英语句子翻译成俄语，再翻译回来时竟变成了“酒是好的，肉变质了” 。</a:t>
            </a:r>
          </a:p>
          <a:p>
            <a:pPr lvl="1">
              <a:lnSpc>
                <a:spcPct val="110000"/>
              </a:lnSpc>
            </a:pPr>
            <a:r>
              <a:rPr lang="zh-CN" altLang="en-US" sz="2400" dirty="0"/>
              <a:t>英国剑桥大学数学家詹姆士按照英国政府的授意，发表一份关于人工智能的综合报告，声称：</a:t>
            </a:r>
          </a:p>
          <a:p>
            <a:pPr lvl="1">
              <a:lnSpc>
                <a:spcPct val="110000"/>
              </a:lnSpc>
              <a:buNone/>
            </a:pPr>
            <a:r>
              <a:rPr lang="zh-CN" altLang="en-US" sz="2800" b="1" dirty="0">
                <a:solidFill>
                  <a:srgbClr val="0000FF"/>
                </a:solidFill>
              </a:rPr>
              <a:t>   </a:t>
            </a:r>
            <a:r>
              <a:rPr lang="zh-CN" altLang="en-US" sz="2400" b="1" dirty="0">
                <a:solidFill>
                  <a:srgbClr val="0000FF"/>
                </a:solidFill>
              </a:rPr>
              <a:t>“人工智能即使不是骗局也是庸人自扰</a:t>
            </a:r>
            <a:r>
              <a:rPr lang="zh-CN" altLang="en-US" sz="2400" dirty="0"/>
              <a:t> </a:t>
            </a:r>
            <a:r>
              <a:rPr lang="en-US" altLang="zh-CN" sz="2400" b="1" dirty="0">
                <a:solidFill>
                  <a:srgbClr val="0000FF"/>
                </a:solidFill>
              </a:rPr>
              <a:t>”</a:t>
            </a:r>
            <a:r>
              <a:rPr lang="zh-CN" altLang="en-US" sz="2400" b="1" dirty="0">
                <a:solidFill>
                  <a:srgbClr val="0000FF"/>
                </a:solidFill>
              </a:rPr>
              <a:t> </a:t>
            </a:r>
            <a:r>
              <a:rPr lang="zh-CN" altLang="en-US" sz="2800" dirty="0"/>
              <a:t>。 </a:t>
            </a:r>
          </a:p>
        </p:txBody>
      </p:sp>
    </p:spTree>
    <p:extLst>
      <p:ext uri="{BB962C8B-B14F-4D97-AF65-F5344CB8AC3E}">
        <p14:creationId xmlns:p14="http://schemas.microsoft.com/office/powerpoint/2010/main" val="102166019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499"/>
            <a:ext cx="9980682" cy="5260975"/>
          </a:xfrm>
        </p:spPr>
        <p:txBody>
          <a:bodyPr>
            <a:normAutofit/>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lgn="just">
              <a:buFont typeface="Wingdings" panose="05000000000000000000" pitchFamily="2" charset="2"/>
              <a:buChar char="Ø"/>
              <a:defRPr/>
            </a:pPr>
            <a:r>
              <a:rPr lang="zh-CN" altLang="en-US" sz="2400" dirty="0">
                <a:solidFill>
                  <a:srgbClr val="FF0000"/>
                </a:solidFill>
              </a:rPr>
              <a:t>知识应用期 </a:t>
            </a:r>
            <a:r>
              <a:rPr lang="zh-CN" altLang="en-US" sz="2400" dirty="0"/>
              <a:t>（ </a:t>
            </a:r>
            <a:r>
              <a:rPr lang="en-US" altLang="zh-CN" sz="2400" dirty="0"/>
              <a:t>1970-1988</a:t>
            </a:r>
            <a:r>
              <a:rPr lang="zh-CN" altLang="en-US" sz="2400" dirty="0"/>
              <a:t>）</a:t>
            </a:r>
            <a:endParaRPr lang="en-US" altLang="zh-CN" sz="2400" dirty="0"/>
          </a:p>
          <a:p>
            <a:pPr lvl="1"/>
            <a:r>
              <a:rPr lang="zh-CN" altLang="en-US" sz="2400" dirty="0"/>
              <a:t>专家系统</a:t>
            </a:r>
            <a:endParaRPr lang="en-US" altLang="zh-CN" sz="2400" dirty="0"/>
          </a:p>
          <a:p>
            <a:pPr lvl="2"/>
            <a:r>
              <a:rPr lang="zh-CN" altLang="en-US" sz="2400" dirty="0"/>
              <a:t>实现了人工智能从理论研究走向专门知识应用，是</a:t>
            </a:r>
            <a:r>
              <a:rPr lang="en-US" altLang="zh-CN" sz="2400" dirty="0"/>
              <a:t>AI</a:t>
            </a:r>
            <a:r>
              <a:rPr lang="zh-CN" altLang="en-US" sz="2400" dirty="0"/>
              <a:t>发展史上的一次重要突破与转折。</a:t>
            </a:r>
          </a:p>
          <a:p>
            <a:pPr lvl="2"/>
            <a:r>
              <a:rPr lang="en-US" altLang="zh-CN" sz="2400" dirty="0"/>
              <a:t>1972-1976</a:t>
            </a:r>
            <a:r>
              <a:rPr lang="zh-CN" altLang="en-US" sz="2400" dirty="0"/>
              <a:t>年，费根鲍姆研制</a:t>
            </a:r>
            <a:r>
              <a:rPr lang="en-US" altLang="zh-CN" sz="2400" dirty="0"/>
              <a:t>MYCIN</a:t>
            </a:r>
            <a:r>
              <a:rPr lang="zh-CN" altLang="en-US" sz="2400" dirty="0"/>
              <a:t>专家系统，用于协助内科医生诊断细菌感染疾病，并提供最佳处方。</a:t>
            </a:r>
          </a:p>
          <a:p>
            <a:pPr lvl="2"/>
            <a:r>
              <a:rPr lang="en-US" altLang="zh-CN" sz="2400" dirty="0"/>
              <a:t>1976</a:t>
            </a:r>
            <a:r>
              <a:rPr lang="zh-CN" altLang="en-US" sz="2400" dirty="0"/>
              <a:t>年，斯坦福大学的杜达等人研制地质勘探专家系统</a:t>
            </a:r>
            <a:r>
              <a:rPr lang="en-US" altLang="zh-CN" sz="2400" dirty="0"/>
              <a:t>PROSPECTOR</a:t>
            </a:r>
            <a:r>
              <a:rPr lang="zh-CN" altLang="en-US" sz="2400" dirty="0"/>
              <a:t>。</a:t>
            </a:r>
          </a:p>
          <a:p>
            <a:pPr lvl="1"/>
            <a:r>
              <a:rPr lang="zh-CN" altLang="en-US" sz="2400" dirty="0"/>
              <a:t>计算机视觉、机器人、自然语言理解等</a:t>
            </a:r>
            <a:r>
              <a:rPr lang="en-US" altLang="zh-CN" sz="2400" dirty="0"/>
              <a:t>AI</a:t>
            </a:r>
            <a:r>
              <a:rPr lang="zh-CN" altLang="en-US" sz="2400" dirty="0"/>
              <a:t>应用研究获得发展。</a:t>
            </a:r>
          </a:p>
        </p:txBody>
      </p:sp>
      <p:pic>
        <p:nvPicPr>
          <p:cNvPr id="5" name="Picture 6" descr="ANd9GcSAwZ9kI67NKiaDhsToBUxYdP-ClKvIYHsnKXDs_B8Gr1Ce1it-k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9463" y="1460498"/>
            <a:ext cx="3276600" cy="1400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2397121"/>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499"/>
            <a:ext cx="6683829" cy="5260975"/>
          </a:xfrm>
        </p:spPr>
        <p:txBody>
          <a:bodyPr>
            <a:normAutofit/>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lgn="just">
              <a:buFont typeface="Wingdings" panose="05000000000000000000" pitchFamily="2" charset="2"/>
              <a:buChar char="Ø"/>
              <a:defRPr/>
            </a:pPr>
            <a:r>
              <a:rPr lang="zh-CN" altLang="en-US" sz="2400" dirty="0">
                <a:solidFill>
                  <a:srgbClr val="FF0000"/>
                </a:solidFill>
              </a:rPr>
              <a:t>集成发展期 </a:t>
            </a:r>
            <a:r>
              <a:rPr lang="zh-CN" altLang="en-US" sz="2400" dirty="0"/>
              <a:t>（ </a:t>
            </a:r>
            <a:r>
              <a:rPr lang="en-US" altLang="zh-CN" sz="2400" dirty="0"/>
              <a:t>1986-2010</a:t>
            </a:r>
            <a:r>
              <a:rPr lang="zh-CN" altLang="en-US" sz="2400" dirty="0"/>
              <a:t>）</a:t>
            </a:r>
            <a:endParaRPr lang="en-US" altLang="zh-CN" sz="2400" dirty="0"/>
          </a:p>
          <a:p>
            <a:pPr lvl="1"/>
            <a:r>
              <a:rPr lang="zh-CN" altLang="en-US" sz="2400" dirty="0"/>
              <a:t>专家系统的不足：应用领域狭窄、缺乏常识性知识、知识获取困难、推理方法单一、没有分布式功能、不能访问现存数据库等，促进专家系统的改进与发展。 </a:t>
            </a:r>
          </a:p>
          <a:p>
            <a:pPr lvl="1"/>
            <a:r>
              <a:rPr lang="zh-CN" altLang="en-US" sz="2400" dirty="0"/>
              <a:t>机器学习、计算智能、人工神经网络和行为主义研究趋向热烈和深入。</a:t>
            </a:r>
          </a:p>
          <a:p>
            <a:pPr lvl="1"/>
            <a:r>
              <a:rPr lang="zh-CN" altLang="en-US" sz="2400" dirty="0"/>
              <a:t>计算智能</a:t>
            </a:r>
            <a:r>
              <a:rPr lang="en-US" altLang="zh-CN" sz="2400" dirty="0"/>
              <a:t>(CI</a:t>
            </a:r>
            <a:r>
              <a:rPr lang="zh-CN" altLang="en-US" sz="2400" dirty="0"/>
              <a:t>）弥补了人工智能中在数学理论和计算上的不足，更新和丰富了人工智能理论框架，使人工智能进入一个新的发展时期 。</a:t>
            </a:r>
          </a:p>
        </p:txBody>
      </p:sp>
      <p:pic>
        <p:nvPicPr>
          <p:cNvPr id="8" name="图片 7"/>
          <p:cNvPicPr>
            <a:picLocks noChangeAspect="1"/>
          </p:cNvPicPr>
          <p:nvPr/>
        </p:nvPicPr>
        <p:blipFill>
          <a:blip r:embed="rId2"/>
          <a:stretch>
            <a:fillRect/>
          </a:stretch>
        </p:blipFill>
        <p:spPr>
          <a:xfrm>
            <a:off x="7788729" y="1264239"/>
            <a:ext cx="3296853" cy="2625447"/>
          </a:xfrm>
          <a:prstGeom prst="rect">
            <a:avLst/>
          </a:prstGeom>
        </p:spPr>
      </p:pic>
      <p:sp>
        <p:nvSpPr>
          <p:cNvPr id="9" name="文本框 8"/>
          <p:cNvSpPr txBox="1"/>
          <p:nvPr/>
        </p:nvSpPr>
        <p:spPr>
          <a:xfrm>
            <a:off x="7834381" y="3961026"/>
            <a:ext cx="3251201" cy="1754326"/>
          </a:xfrm>
          <a:prstGeom prst="rect">
            <a:avLst/>
          </a:prstGeom>
          <a:noFill/>
        </p:spPr>
        <p:txBody>
          <a:bodyPr wrap="square" rtlCol="0">
            <a:spAutoFit/>
          </a:bodyPr>
          <a:lstStyle/>
          <a:p>
            <a:r>
              <a:rPr lang="en-US" altLang="zh-CN" dirty="0">
                <a:latin typeface="华文行楷" panose="02010800040101010101" pitchFamily="2" charset="-122"/>
                <a:ea typeface="华文行楷" panose="02010800040101010101" pitchFamily="2" charset="-122"/>
              </a:rPr>
              <a:t>1986</a:t>
            </a:r>
            <a:r>
              <a:rPr lang="zh-CN" altLang="en-US" dirty="0">
                <a:latin typeface="华文行楷" panose="02010800040101010101" pitchFamily="2" charset="-122"/>
                <a:ea typeface="华文行楷" panose="02010800040101010101" pitchFamily="2" charset="-122"/>
              </a:rPr>
              <a:t>年</a:t>
            </a:r>
            <a:endParaRPr lang="en-US" altLang="zh-CN" dirty="0">
              <a:latin typeface="华文行楷" panose="02010800040101010101" pitchFamily="2" charset="-122"/>
              <a:ea typeface="华文行楷" panose="02010800040101010101" pitchFamily="2" charset="-122"/>
            </a:endParaRPr>
          </a:p>
          <a:p>
            <a:r>
              <a:rPr lang="zh-CN" altLang="en-US" dirty="0">
                <a:latin typeface="华文行楷" panose="02010800040101010101" pitchFamily="2" charset="-122"/>
                <a:ea typeface="华文行楷" panose="02010800040101010101" pitchFamily="2" charset="-122"/>
              </a:rPr>
              <a:t>地点：</a:t>
            </a:r>
            <a:r>
              <a:rPr lang="en-US" altLang="zh-CN" dirty="0">
                <a:latin typeface="华文行楷" panose="02010800040101010101" pitchFamily="2" charset="-122"/>
                <a:ea typeface="华文行楷" panose="02010800040101010101" pitchFamily="2" charset="-122"/>
              </a:rPr>
              <a:t>《</a:t>
            </a:r>
            <a:r>
              <a:rPr lang="zh-CN" altLang="en-US" dirty="0">
                <a:latin typeface="华文行楷" panose="02010800040101010101" pitchFamily="2" charset="-122"/>
                <a:ea typeface="华文行楷" panose="02010800040101010101" pitchFamily="2" charset="-122"/>
              </a:rPr>
              <a:t>自然</a:t>
            </a:r>
            <a:r>
              <a:rPr lang="en-US" altLang="zh-CN" dirty="0">
                <a:latin typeface="华文行楷" panose="02010800040101010101" pitchFamily="2" charset="-122"/>
                <a:ea typeface="华文行楷" panose="02010800040101010101" pitchFamily="2" charset="-122"/>
              </a:rPr>
              <a:t>》</a:t>
            </a:r>
          </a:p>
          <a:p>
            <a:r>
              <a:rPr lang="zh-CN" altLang="en-US" dirty="0">
                <a:latin typeface="华文行楷" panose="02010800040101010101" pitchFamily="2" charset="-122"/>
                <a:ea typeface="华文行楷" panose="02010800040101010101" pitchFamily="2" charset="-122"/>
              </a:rPr>
              <a:t>主题：后向传播算法</a:t>
            </a:r>
            <a:endParaRPr lang="en-US" altLang="zh-CN" dirty="0">
              <a:latin typeface="华文行楷" panose="02010800040101010101" pitchFamily="2" charset="-122"/>
              <a:ea typeface="华文行楷" panose="02010800040101010101" pitchFamily="2" charset="-122"/>
            </a:endParaRPr>
          </a:p>
          <a:p>
            <a:r>
              <a:rPr lang="zh-CN" altLang="en-US" dirty="0">
                <a:latin typeface="华文行楷" panose="02010800040101010101" pitchFamily="2" charset="-122"/>
                <a:ea typeface="华文行楷" panose="02010800040101010101" pitchFamily="2" charset="-122"/>
              </a:rPr>
              <a:t>成员：杰弗里</a:t>
            </a:r>
            <a:r>
              <a:rPr lang="en-US" altLang="zh-CN" dirty="0">
                <a:latin typeface="华文行楷" panose="02010800040101010101" pitchFamily="2" charset="-122"/>
                <a:ea typeface="华文行楷" panose="02010800040101010101" pitchFamily="2" charset="-122"/>
              </a:rPr>
              <a:t>.</a:t>
            </a:r>
            <a:r>
              <a:rPr lang="zh-CN" altLang="en-US" dirty="0">
                <a:latin typeface="华文行楷" panose="02010800040101010101" pitchFamily="2" charset="-122"/>
                <a:ea typeface="华文行楷" panose="02010800040101010101" pitchFamily="2" charset="-122"/>
              </a:rPr>
              <a:t>辛顿</a:t>
            </a:r>
            <a:endParaRPr lang="en-US" altLang="zh-CN" dirty="0">
              <a:latin typeface="华文行楷" panose="02010800040101010101" pitchFamily="2" charset="-122"/>
              <a:ea typeface="华文行楷" panose="02010800040101010101" pitchFamily="2" charset="-122"/>
            </a:endParaRPr>
          </a:p>
          <a:p>
            <a:r>
              <a:rPr lang="zh-CN" altLang="en-US" dirty="0">
                <a:latin typeface="华文行楷" panose="02010800040101010101" pitchFamily="2" charset="-122"/>
                <a:ea typeface="华文行楷" panose="02010800040101010101" pitchFamily="2" charset="-122"/>
              </a:rPr>
              <a:t>意义：从</a:t>
            </a:r>
            <a:r>
              <a:rPr lang="zh-CN" altLang="en-US" dirty="0">
                <a:solidFill>
                  <a:srgbClr val="FF0000"/>
                </a:solidFill>
                <a:latin typeface="华文行楷" panose="02010800040101010101" pitchFamily="2" charset="-122"/>
                <a:ea typeface="华文行楷" panose="02010800040101010101" pitchFamily="2" charset="-122"/>
              </a:rPr>
              <a:t>算法</a:t>
            </a:r>
            <a:r>
              <a:rPr lang="zh-CN" altLang="en-US" dirty="0">
                <a:latin typeface="华文行楷" panose="02010800040101010101" pitchFamily="2" charset="-122"/>
                <a:ea typeface="华文行楷" panose="02010800040101010101" pitchFamily="2" charset="-122"/>
              </a:rPr>
              <a:t>层面保障了</a:t>
            </a:r>
            <a:r>
              <a:rPr lang="zh-CN" altLang="en-US" dirty="0">
                <a:solidFill>
                  <a:srgbClr val="FF0000"/>
                </a:solidFill>
                <a:latin typeface="华文行楷" panose="02010800040101010101" pitchFamily="2" charset="-122"/>
                <a:ea typeface="华文行楷" panose="02010800040101010101" pitchFamily="2" charset="-122"/>
              </a:rPr>
              <a:t>人工</a:t>
            </a:r>
            <a:endParaRPr lang="en-US" altLang="zh-CN" dirty="0">
              <a:solidFill>
                <a:srgbClr val="FF0000"/>
              </a:solidFill>
              <a:latin typeface="华文行楷" panose="02010800040101010101" pitchFamily="2" charset="-122"/>
              <a:ea typeface="华文行楷" panose="02010800040101010101" pitchFamily="2" charset="-122"/>
            </a:endParaRPr>
          </a:p>
          <a:p>
            <a:r>
              <a:rPr lang="en-US" altLang="zh-CN" dirty="0">
                <a:solidFill>
                  <a:srgbClr val="FF0000"/>
                </a:solidFill>
                <a:latin typeface="华文行楷" panose="02010800040101010101" pitchFamily="2" charset="-122"/>
                <a:ea typeface="华文行楷" panose="02010800040101010101" pitchFamily="2" charset="-122"/>
              </a:rPr>
              <a:t>            </a:t>
            </a:r>
            <a:r>
              <a:rPr lang="zh-CN" altLang="en-US" dirty="0">
                <a:solidFill>
                  <a:srgbClr val="FF0000"/>
                </a:solidFill>
                <a:latin typeface="华文行楷" panose="02010800040101010101" pitchFamily="2" charset="-122"/>
                <a:ea typeface="华文行楷" panose="02010800040101010101" pitchFamily="2" charset="-122"/>
              </a:rPr>
              <a:t>神经网络</a:t>
            </a:r>
            <a:r>
              <a:rPr lang="zh-CN" altLang="en-US" dirty="0">
                <a:latin typeface="华文行楷" panose="02010800040101010101" pitchFamily="2" charset="-122"/>
                <a:ea typeface="华文行楷" panose="02010800040101010101" pitchFamily="2" charset="-122"/>
              </a:rPr>
              <a:t>的</a:t>
            </a:r>
            <a:r>
              <a:rPr lang="zh-CN" altLang="en-US" dirty="0">
                <a:solidFill>
                  <a:srgbClr val="FF0000"/>
                </a:solidFill>
                <a:latin typeface="华文行楷" panose="02010800040101010101" pitchFamily="2" charset="-122"/>
                <a:ea typeface="华文行楷" panose="02010800040101010101" pitchFamily="2" charset="-122"/>
              </a:rPr>
              <a:t>可学习能力</a:t>
            </a:r>
            <a:endParaRPr lang="en-US" altLang="zh-CN" dirty="0">
              <a:solidFill>
                <a:srgbClr val="FF0000"/>
              </a:solidFill>
              <a:latin typeface="华文行楷" panose="02010800040101010101" pitchFamily="2" charset="-122"/>
              <a:ea typeface="华文行楷" panose="02010800040101010101" pitchFamily="2" charset="-122"/>
            </a:endParaRPr>
          </a:p>
        </p:txBody>
      </p:sp>
      <p:pic>
        <p:nvPicPr>
          <p:cNvPr id="10" name="Picture 1">
            <a:extLst>
              <a:ext uri="{FF2B5EF4-FFF2-40B4-BE49-F238E27FC236}">
                <a16:creationId xmlns:a16="http://schemas.microsoft.com/office/drawing/2014/main" id="{E5A83B79-9BC1-45C1-960D-1DCB8D394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4546" y="3980763"/>
            <a:ext cx="901256" cy="104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5670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F083D9A3-4366-485C-9400-22D246348E93}"/>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9DC9D318-5E60-4263-8CEE-C8B1265DE0CA}" type="slidenum">
              <a:rPr lang="zh-TW" altLang="en-US" sz="1400" b="0">
                <a:solidFill>
                  <a:schemeClr val="tx1"/>
                </a:solidFill>
                <a:ea typeface="PMingLiU" panose="020B0604030504040204" pitchFamily="18" charset="-120"/>
              </a:rPr>
              <a:pPr/>
              <a:t>2</a:t>
            </a:fld>
            <a:endParaRPr lang="zh-TW" altLang="en-US" sz="1400" b="0" dirty="0">
              <a:solidFill>
                <a:schemeClr val="tx1"/>
              </a:solidFill>
              <a:ea typeface="PMingLiU" panose="020B0604030504040204" pitchFamily="18" charset="-120"/>
            </a:endParaRPr>
          </a:p>
        </p:txBody>
      </p:sp>
      <p:sp>
        <p:nvSpPr>
          <p:cNvPr id="6" name="Rectangle 3">
            <a:extLst>
              <a:ext uri="{FF2B5EF4-FFF2-40B4-BE49-F238E27FC236}">
                <a16:creationId xmlns:a16="http://schemas.microsoft.com/office/drawing/2014/main" id="{C44BCC9D-0356-488E-8564-00910C9EFAC4}"/>
              </a:ext>
            </a:extLst>
          </p:cNvPr>
          <p:cNvSpPr txBox="1">
            <a:spLocks noChangeArrowheads="1"/>
          </p:cNvSpPr>
          <p:nvPr/>
        </p:nvSpPr>
        <p:spPr bwMode="auto">
          <a:xfrm>
            <a:off x="1143000" y="1541591"/>
            <a:ext cx="4495800" cy="503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38200" indent="-838200">
              <a:spcBef>
                <a:spcPct val="20000"/>
              </a:spcBef>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_GB2312"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9pPr>
          </a:lstStyle>
          <a:p>
            <a:pPr eaLnBrk="1" hangingPunct="1">
              <a:lnSpc>
                <a:spcPct val="120000"/>
              </a:lnSpc>
              <a:spcBef>
                <a:spcPts val="1000"/>
              </a:spcBef>
              <a:buNone/>
            </a:pPr>
            <a:r>
              <a:rPr lang="zh-CN" altLang="en-US" dirty="0">
                <a:solidFill>
                  <a:srgbClr val="000000"/>
                </a:solidFill>
                <a:latin typeface="微软雅黑" panose="020B0503020204020204" pitchFamily="34" charset="-122"/>
                <a:ea typeface="微软雅黑" panose="020B0503020204020204" pitchFamily="34" charset="-122"/>
              </a:rPr>
              <a:t>第一章</a:t>
            </a: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绪论</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zh-CN" altLang="en-US" dirty="0">
                <a:solidFill>
                  <a:srgbClr val="000000"/>
                </a:solidFill>
                <a:latin typeface="微软雅黑" panose="020B0503020204020204" pitchFamily="34" charset="-122"/>
                <a:ea typeface="微软雅黑" panose="020B0503020204020204" pitchFamily="34" charset="-122"/>
              </a:rPr>
              <a:t>第二章    知识表示方法</a:t>
            </a:r>
          </a:p>
          <a:p>
            <a:pPr eaLnBrk="1" hangingPunct="1">
              <a:lnSpc>
                <a:spcPct val="120000"/>
              </a:lnSpc>
              <a:spcBef>
                <a:spcPts val="1000"/>
              </a:spcBef>
              <a:buNone/>
            </a:pPr>
            <a:r>
              <a:rPr lang="zh-CN" altLang="en-US" dirty="0">
                <a:solidFill>
                  <a:srgbClr val="000000"/>
                </a:solidFill>
                <a:latin typeface="微软雅黑" panose="020B0503020204020204" pitchFamily="34" charset="-122"/>
                <a:ea typeface="微软雅黑" panose="020B0503020204020204" pitchFamily="34" charset="-122"/>
              </a:rPr>
              <a:t>第三章    确定性推理</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zh-CN" altLang="en-US" dirty="0">
                <a:solidFill>
                  <a:srgbClr val="000000"/>
                </a:solidFill>
                <a:latin typeface="微软雅黑" panose="020B0503020204020204" pitchFamily="34" charset="-122"/>
                <a:ea typeface="微软雅黑" panose="020B0503020204020204" pitchFamily="34" charset="-122"/>
              </a:rPr>
              <a:t>第四章    不确定性推理</a:t>
            </a:r>
          </a:p>
          <a:p>
            <a:pPr eaLnBrk="1" hangingPunct="1">
              <a:lnSpc>
                <a:spcPct val="120000"/>
              </a:lnSpc>
              <a:spcBef>
                <a:spcPts val="1000"/>
              </a:spcBef>
              <a:buNone/>
            </a:pPr>
            <a:r>
              <a:rPr lang="zh-CN" altLang="en-US" dirty="0">
                <a:solidFill>
                  <a:srgbClr val="000000"/>
                </a:solidFill>
                <a:latin typeface="微软雅黑" panose="020B0503020204020204" pitchFamily="34" charset="-122"/>
                <a:ea typeface="微软雅黑" panose="020B0503020204020204" pitchFamily="34" charset="-122"/>
              </a:rPr>
              <a:t>第五章    计算智能</a:t>
            </a:r>
          </a:p>
          <a:p>
            <a:pPr eaLnBrk="1" hangingPunct="1">
              <a:lnSpc>
                <a:spcPct val="120000"/>
              </a:lnSpc>
              <a:spcBef>
                <a:spcPts val="1000"/>
              </a:spcBef>
              <a:buNone/>
            </a:pPr>
            <a:r>
              <a:rPr lang="zh-CN" altLang="en-US" dirty="0">
                <a:solidFill>
                  <a:srgbClr val="000000"/>
                </a:solidFill>
                <a:latin typeface="微软雅黑" panose="020B0503020204020204" pitchFamily="34" charset="-122"/>
                <a:ea typeface="微软雅黑" panose="020B0503020204020204" pitchFamily="34" charset="-122"/>
              </a:rPr>
              <a:t>第六章    机器学习</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zh-CN" altLang="en-US" dirty="0">
                <a:solidFill>
                  <a:srgbClr val="000000"/>
                </a:solidFill>
                <a:latin typeface="微软雅黑" panose="020B0503020204020204" pitchFamily="34" charset="-122"/>
                <a:ea typeface="微软雅黑" panose="020B0503020204020204" pitchFamily="34" charset="-122"/>
              </a:rPr>
              <a:t>第七章    自然语言理解</a:t>
            </a:r>
          </a:p>
          <a:p>
            <a:pPr eaLnBrk="1" hangingPunct="1">
              <a:lnSpc>
                <a:spcPct val="120000"/>
              </a:lnSpc>
              <a:spcBef>
                <a:spcPts val="1000"/>
              </a:spcBef>
              <a:buNone/>
            </a:pPr>
            <a:r>
              <a:rPr lang="zh-CN" altLang="en-US" dirty="0">
                <a:solidFill>
                  <a:srgbClr val="000000"/>
                </a:solidFill>
                <a:latin typeface="微软雅黑" panose="020B0503020204020204" pitchFamily="34" charset="-122"/>
                <a:ea typeface="微软雅黑" panose="020B0503020204020204" pitchFamily="34" charset="-122"/>
              </a:rPr>
              <a:t>第八章    人工智能安全</a:t>
            </a:r>
          </a:p>
        </p:txBody>
      </p:sp>
      <p:sp>
        <p:nvSpPr>
          <p:cNvPr id="3" name="标题 2">
            <a:extLst>
              <a:ext uri="{FF2B5EF4-FFF2-40B4-BE49-F238E27FC236}">
                <a16:creationId xmlns:a16="http://schemas.microsoft.com/office/drawing/2014/main" id="{6DE8FE62-2446-428A-BCF0-4C0B77634F32}"/>
              </a:ext>
            </a:extLst>
          </p:cNvPr>
          <p:cNvSpPr>
            <a:spLocks noGrp="1"/>
          </p:cNvSpPr>
          <p:nvPr>
            <p:ph type="title"/>
          </p:nvPr>
        </p:nvSpPr>
        <p:spPr>
          <a:xfrm>
            <a:off x="1105659" y="285837"/>
            <a:ext cx="9980682" cy="1096962"/>
          </a:xfrm>
        </p:spPr>
        <p:txBody>
          <a:bodyPr/>
          <a:lstStyle/>
          <a:p>
            <a:pPr algn="ctr"/>
            <a:r>
              <a:rPr lang="zh-CN" altLang="en-US" sz="4000" dirty="0">
                <a:solidFill>
                  <a:srgbClr val="000000"/>
                </a:solidFill>
                <a:latin typeface="Microsoft YaHei Light" panose="020B0502040204020203" pitchFamily="34" charset="-122"/>
                <a:ea typeface="Microsoft YaHei Light" panose="020B0502040204020203" pitchFamily="34" charset="-122"/>
              </a:rPr>
              <a:t>本课程主要内容</a:t>
            </a:r>
            <a:br>
              <a:rPr lang="zh-CN" altLang="en-US" dirty="0">
                <a:solidFill>
                  <a:srgbClr val="000000"/>
                </a:solidFill>
                <a:latin typeface="Calibri Light" panose="020F0302020204030204" pitchFamily="34" charset="0"/>
                <a:ea typeface="宋体" panose="02010600030101010101" pitchFamily="2" charset="-122"/>
              </a:rPr>
            </a:br>
            <a:endParaRPr lang="zh-CN" altLang="en-US" dirty="0"/>
          </a:p>
        </p:txBody>
      </p:sp>
      <p:pic>
        <p:nvPicPr>
          <p:cNvPr id="5" name="Picture 6" descr="d:\桌面文件\桌面\捕获.PNG">
            <a:extLst>
              <a:ext uri="{FF2B5EF4-FFF2-40B4-BE49-F238E27FC236}">
                <a16:creationId xmlns:a16="http://schemas.microsoft.com/office/drawing/2014/main" id="{45B1F494-B229-4576-87E9-34D497B507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0043" y="1434584"/>
            <a:ext cx="3483318" cy="468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8283816" y="6110498"/>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课程教材</a:t>
            </a:r>
          </a:p>
        </p:txBody>
      </p:sp>
    </p:spTree>
    <p:extLst>
      <p:ext uri="{BB962C8B-B14F-4D97-AF65-F5344CB8AC3E}">
        <p14:creationId xmlns:p14="http://schemas.microsoft.com/office/powerpoint/2010/main" val="7436268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500"/>
                                        <p:tgtEl>
                                          <p:spTgt spid="6">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500"/>
                                        <p:tgtEl>
                                          <p:spTgt spid="6">
                                            <p:txEl>
                                              <p:pRg st="3" end="3"/>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500"/>
                                        <p:tgtEl>
                                          <p:spTgt spid="6">
                                            <p:txEl>
                                              <p:pRg st="4" end="4"/>
                                            </p:txEl>
                                          </p:spTgt>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blinds(horizontal)">
                                      <p:cBhvr>
                                        <p:cTn id="27" dur="500"/>
                                        <p:tgtEl>
                                          <p:spTgt spid="6">
                                            <p:txEl>
                                              <p:pRg st="5" end="5"/>
                                            </p:txEl>
                                          </p:spTgt>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linds(horizontal)">
                                      <p:cBhvr>
                                        <p:cTn id="31" dur="500"/>
                                        <p:tgtEl>
                                          <p:spTgt spid="6">
                                            <p:txEl>
                                              <p:pRg st="6" end="6"/>
                                            </p:txEl>
                                          </p:spTgt>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blinds(horizontal)">
                                      <p:cBhvr>
                                        <p:cTn id="3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499"/>
            <a:ext cx="6683829" cy="5260975"/>
          </a:xfrm>
        </p:spPr>
        <p:txBody>
          <a:bodyPr>
            <a:normAutofit/>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lgn="just">
              <a:buFont typeface="Wingdings" panose="05000000000000000000" pitchFamily="2" charset="2"/>
              <a:buChar char="Ø"/>
              <a:defRPr/>
            </a:pPr>
            <a:r>
              <a:rPr lang="zh-CN" altLang="en-US" sz="2400" dirty="0">
                <a:solidFill>
                  <a:srgbClr val="FF0000"/>
                </a:solidFill>
              </a:rPr>
              <a:t>融合发展期 </a:t>
            </a:r>
            <a:r>
              <a:rPr lang="zh-CN" altLang="en-US" sz="2400" dirty="0"/>
              <a:t>（</a:t>
            </a:r>
            <a:r>
              <a:rPr lang="en-US" altLang="zh-CN" sz="2400" dirty="0"/>
              <a:t>2011-</a:t>
            </a:r>
            <a:r>
              <a:rPr lang="zh-CN" altLang="en-US" sz="2400" dirty="0"/>
              <a:t>至今）</a:t>
            </a:r>
            <a:endParaRPr lang="en-US" altLang="zh-CN" sz="2400" dirty="0"/>
          </a:p>
          <a:p>
            <a:pPr lvl="1"/>
            <a:r>
              <a:rPr lang="zh-CN" altLang="zh-CN" sz="2400" dirty="0"/>
              <a:t>实现人工智能各个核心技术的大融合以及人工智能与实体经济的深度融合。知识、算法、数据、网络、云计算、算力的快速发展及其相互渗透，促进人工智能进入一个崭新的融合发展新时期，推动新一代人工智能科技与人工智能产业化前所未有地蓬勃发展。</a:t>
            </a:r>
            <a:endParaRPr lang="en-US" altLang="zh-CN" sz="2400" dirty="0"/>
          </a:p>
          <a:p>
            <a:pPr lvl="1"/>
            <a:r>
              <a:rPr lang="zh-CN" altLang="zh-CN" sz="2400" b="1" dirty="0">
                <a:solidFill>
                  <a:srgbClr val="FF0000"/>
                </a:solidFill>
              </a:rPr>
              <a:t>算法研究的突破性进展</a:t>
            </a:r>
            <a:r>
              <a:rPr lang="zh-CN" altLang="zh-CN" sz="2400" dirty="0"/>
              <a:t>为人工智能注入了新的活力，其中尤以</a:t>
            </a:r>
            <a:r>
              <a:rPr lang="zh-CN" altLang="zh-CN" sz="2400" b="1" dirty="0">
                <a:solidFill>
                  <a:srgbClr val="FF0000"/>
                </a:solidFill>
              </a:rPr>
              <a:t>深度学习算法</a:t>
            </a:r>
            <a:r>
              <a:rPr lang="zh-CN" altLang="zh-CN" sz="2400" dirty="0"/>
              <a:t>最为突出，已在自然语言处理和图像处理等领域获得广泛应用</a:t>
            </a:r>
            <a:r>
              <a:rPr lang="zh-CN" altLang="en-US" sz="2400" dirty="0"/>
              <a:t>，</a:t>
            </a:r>
            <a:r>
              <a:rPr lang="zh-CN" altLang="zh-CN" sz="2400" dirty="0"/>
              <a:t>推动机器学习和整个人工智能的发展。</a:t>
            </a:r>
          </a:p>
        </p:txBody>
      </p:sp>
      <p:pic>
        <p:nvPicPr>
          <p:cNvPr id="1026" name="Picture 2" descr="https://gimg2.baidu.com/image_search/src=http%3A%2F%2Fs6.51cto.com%2Foss%2F202109%2F11%2F85e335267a46fdb4a719f610db96289f.jpg%3Fx-oss-process%3Dimage%2Fformat%2Cjpg%2Cimage%2Fresize%2Cw_651&amp;refer=http%3A%2F%2Fs6.51cto.com&amp;app=2002&amp;size=f9999,10000&amp;q=a80&amp;n=0&amp;g=0n&amp;fmt=auto?sec=1664856172&amp;t=9d419629d012c987abbc55cf95278c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268" y="5126961"/>
            <a:ext cx="3065313" cy="166118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020268" y="3396440"/>
            <a:ext cx="3065313" cy="1599421"/>
          </a:xfrm>
          <a:prstGeom prst="rect">
            <a:avLst/>
          </a:prstGeom>
        </p:spPr>
      </p:pic>
      <p:pic>
        <p:nvPicPr>
          <p:cNvPr id="3" name="图片 2"/>
          <p:cNvPicPr>
            <a:picLocks noChangeAspect="1"/>
          </p:cNvPicPr>
          <p:nvPr/>
        </p:nvPicPr>
        <p:blipFill>
          <a:blip r:embed="rId4"/>
          <a:stretch>
            <a:fillRect/>
          </a:stretch>
        </p:blipFill>
        <p:spPr>
          <a:xfrm>
            <a:off x="8020269" y="1460499"/>
            <a:ext cx="3065313" cy="1829580"/>
          </a:xfrm>
          <a:prstGeom prst="rect">
            <a:avLst/>
          </a:prstGeom>
        </p:spPr>
      </p:pic>
    </p:spTree>
    <p:extLst>
      <p:ext uri="{BB962C8B-B14F-4D97-AF65-F5344CB8AC3E}">
        <p14:creationId xmlns:p14="http://schemas.microsoft.com/office/powerpoint/2010/main" val="133757463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499"/>
            <a:ext cx="6683829" cy="5260975"/>
          </a:xfrm>
        </p:spPr>
        <p:txBody>
          <a:bodyPr>
            <a:normAutofit/>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57374"/>
            <a:ext cx="9095426" cy="5000625"/>
          </a:xfrm>
          <a:prstGeom prst="rect">
            <a:avLst/>
          </a:prstGeom>
        </p:spPr>
      </p:pic>
      <p:sp>
        <p:nvSpPr>
          <p:cNvPr id="7" name="文本框 6"/>
          <p:cNvSpPr txBox="1"/>
          <p:nvPr/>
        </p:nvSpPr>
        <p:spPr>
          <a:xfrm>
            <a:off x="8937523" y="1462086"/>
            <a:ext cx="3254477" cy="5286062"/>
          </a:xfrm>
          <a:prstGeom prst="rect">
            <a:avLst/>
          </a:prstGeom>
          <a:noFill/>
        </p:spPr>
        <p:txBody>
          <a:bodyPr wrap="square" rtlCol="0">
            <a:spAutoFit/>
          </a:bodyPr>
          <a:lstStyle/>
          <a:p>
            <a:pPr marL="285750" indent="-285750" eaLnBrk="1" fontAlgn="auto" hangingPunct="1">
              <a:lnSpc>
                <a:spcPct val="125000"/>
              </a:lnSpc>
              <a:spcBef>
                <a:spcPts val="0"/>
              </a:spcBef>
              <a:spcAft>
                <a:spcPts val="0"/>
              </a:spcAft>
              <a:buFont typeface="Wingdings" panose="05000000000000000000" pitchFamily="2" charset="2"/>
              <a:buChar char="l"/>
            </a:pPr>
            <a:r>
              <a:rPr lang="zh-CN" altLang="en-US" b="1" dirty="0">
                <a:solidFill>
                  <a:srgbClr val="70AD47">
                    <a:lumMod val="60000"/>
                    <a:lumOff val="40000"/>
                  </a:srgbClr>
                </a:solidFill>
                <a:latin typeface="Calibri" panose="020F0502020204030204"/>
                <a:ea typeface="等线" panose="02010600030101010101" pitchFamily="2" charset="-122"/>
              </a:rPr>
              <a:t>机器人学</a:t>
            </a:r>
            <a:endParaRPr lang="en-US" altLang="zh-CN" b="1" dirty="0">
              <a:solidFill>
                <a:srgbClr val="70AD47">
                  <a:lumMod val="60000"/>
                  <a:lumOff val="40000"/>
                </a:srgbClr>
              </a:solidFill>
              <a:latin typeface="Calibri" panose="020F0502020204030204"/>
              <a:ea typeface="等线" panose="02010600030101010101" pitchFamily="2" charset="-122"/>
            </a:endParaRPr>
          </a:p>
          <a:p>
            <a:pPr marL="742950" lvl="1" indent="-285750" eaLnBrk="1" fontAlgn="auto" hangingPunct="1">
              <a:lnSpc>
                <a:spcPct val="125000"/>
              </a:lnSpc>
              <a:spcBef>
                <a:spcPts val="0"/>
              </a:spcBef>
              <a:spcAft>
                <a:spcPts val="0"/>
              </a:spcAft>
              <a:buFont typeface="Wingdings" panose="05000000000000000000" pitchFamily="2" charset="2"/>
              <a:buChar char="l"/>
            </a:pPr>
            <a:r>
              <a:rPr lang="zh-CN" altLang="en-US" dirty="0">
                <a:solidFill>
                  <a:prstClr val="black"/>
                </a:solidFill>
                <a:latin typeface="Calibri" panose="020F0502020204030204"/>
                <a:ea typeface="等线" panose="02010600030101010101" pitchFamily="2" charset="-122"/>
              </a:rPr>
              <a:t>自动驾驶</a:t>
            </a:r>
            <a:r>
              <a:rPr lang="zh-CN" altLang="en-US" sz="1400" i="1" dirty="0">
                <a:solidFill>
                  <a:prstClr val="black"/>
                </a:solidFill>
                <a:latin typeface="Calibri" panose="020F0502020204030204"/>
                <a:ea typeface="等线" panose="02010600030101010101" pitchFamily="2" charset="-122"/>
              </a:rPr>
              <a:t>（智能汽车）</a:t>
            </a:r>
            <a:endParaRPr lang="en-US" altLang="zh-CN" sz="1400" i="1" dirty="0">
              <a:solidFill>
                <a:prstClr val="black"/>
              </a:solidFill>
              <a:latin typeface="Calibri" panose="020F0502020204030204"/>
              <a:ea typeface="等线" panose="02010600030101010101" pitchFamily="2" charset="-122"/>
            </a:endParaRPr>
          </a:p>
          <a:p>
            <a:pPr marL="742950" lvl="1" indent="-285750" eaLnBrk="1" fontAlgn="auto" hangingPunct="1">
              <a:lnSpc>
                <a:spcPct val="125000"/>
              </a:lnSpc>
              <a:spcBef>
                <a:spcPts val="0"/>
              </a:spcBef>
              <a:spcAft>
                <a:spcPts val="0"/>
              </a:spcAft>
              <a:buFont typeface="Wingdings" panose="05000000000000000000" pitchFamily="2" charset="2"/>
              <a:buChar char="l"/>
            </a:pPr>
            <a:r>
              <a:rPr lang="zh-CN" altLang="en-US" dirty="0">
                <a:solidFill>
                  <a:prstClr val="black"/>
                </a:solidFill>
                <a:latin typeface="Calibri" panose="020F0502020204030204"/>
                <a:ea typeface="等线" panose="02010600030101010101" pitchFamily="2" charset="-122"/>
              </a:rPr>
              <a:t>机器助理</a:t>
            </a:r>
            <a:r>
              <a:rPr lang="zh-CN" altLang="en-US" sz="1400" i="1" dirty="0">
                <a:solidFill>
                  <a:prstClr val="black"/>
                </a:solidFill>
                <a:latin typeface="Calibri" panose="020F0502020204030204"/>
                <a:ea typeface="等线" panose="02010600030101010101" pitchFamily="2" charset="-122"/>
              </a:rPr>
              <a:t>（传菜机器人）</a:t>
            </a:r>
            <a:endParaRPr lang="en-US" altLang="zh-CN" sz="1400" i="1" dirty="0">
              <a:solidFill>
                <a:prstClr val="black"/>
              </a:solidFill>
              <a:latin typeface="Calibri" panose="020F0502020204030204"/>
              <a:ea typeface="等线" panose="02010600030101010101" pitchFamily="2" charset="-122"/>
            </a:endParaRPr>
          </a:p>
          <a:p>
            <a:pPr marL="285750" indent="-285750" eaLnBrk="1" fontAlgn="auto" hangingPunct="1">
              <a:lnSpc>
                <a:spcPct val="125000"/>
              </a:lnSpc>
              <a:spcBef>
                <a:spcPts val="0"/>
              </a:spcBef>
              <a:spcAft>
                <a:spcPts val="0"/>
              </a:spcAft>
              <a:buFont typeface="Wingdings" panose="05000000000000000000" pitchFamily="2" charset="2"/>
              <a:buChar char="l"/>
            </a:pPr>
            <a:r>
              <a:rPr lang="zh-CN" altLang="en-US" b="1" dirty="0">
                <a:solidFill>
                  <a:srgbClr val="ED7D31">
                    <a:lumMod val="75000"/>
                  </a:srgbClr>
                </a:solidFill>
                <a:latin typeface="Calibri" panose="020F0502020204030204"/>
                <a:ea typeface="等线" panose="02010600030101010101" pitchFamily="2" charset="-122"/>
              </a:rPr>
              <a:t>机器学习</a:t>
            </a:r>
            <a:r>
              <a:rPr lang="en-US" altLang="zh-CN" b="1" dirty="0">
                <a:solidFill>
                  <a:srgbClr val="ED7D31">
                    <a:lumMod val="75000"/>
                  </a:srgbClr>
                </a:solidFill>
                <a:latin typeface="Calibri" panose="020F0502020204030204"/>
                <a:ea typeface="等线" panose="02010600030101010101" pitchFamily="2" charset="-122"/>
              </a:rPr>
              <a:t>/</a:t>
            </a:r>
            <a:r>
              <a:rPr lang="zh-CN" altLang="en-US" b="1" dirty="0">
                <a:solidFill>
                  <a:srgbClr val="ED7D31">
                    <a:lumMod val="75000"/>
                  </a:srgbClr>
                </a:solidFill>
                <a:latin typeface="Calibri" panose="020F0502020204030204"/>
                <a:ea typeface="等线" panose="02010600030101010101" pitchFamily="2" charset="-122"/>
              </a:rPr>
              <a:t>深度学习</a:t>
            </a:r>
            <a:endParaRPr lang="en-US" altLang="zh-CN" b="1" dirty="0">
              <a:solidFill>
                <a:srgbClr val="ED7D31">
                  <a:lumMod val="75000"/>
                </a:srgbClr>
              </a:solidFill>
              <a:latin typeface="Calibri" panose="020F0502020204030204"/>
              <a:ea typeface="等线" panose="02010600030101010101" pitchFamily="2" charset="-122"/>
            </a:endParaRPr>
          </a:p>
          <a:p>
            <a:pPr marL="742950" lvl="1" indent="-285750" eaLnBrk="1" fontAlgn="auto" hangingPunct="1">
              <a:lnSpc>
                <a:spcPct val="125000"/>
              </a:lnSpc>
              <a:spcBef>
                <a:spcPts val="0"/>
              </a:spcBef>
              <a:spcAft>
                <a:spcPts val="0"/>
              </a:spcAft>
              <a:buFont typeface="Wingdings" panose="05000000000000000000" pitchFamily="2" charset="2"/>
              <a:buChar char="l"/>
            </a:pPr>
            <a:r>
              <a:rPr lang="zh-CN" altLang="en-US" dirty="0">
                <a:solidFill>
                  <a:prstClr val="black"/>
                </a:solidFill>
                <a:latin typeface="Calibri" panose="020F0502020204030204"/>
                <a:ea typeface="等线" panose="02010600030101010101" pitchFamily="2" charset="-122"/>
              </a:rPr>
              <a:t>手写识别</a:t>
            </a:r>
            <a:r>
              <a:rPr lang="zh-CN" altLang="en-US" sz="1400" i="1" dirty="0">
                <a:solidFill>
                  <a:prstClr val="black"/>
                </a:solidFill>
                <a:latin typeface="Calibri" panose="020F0502020204030204"/>
                <a:ea typeface="等线" panose="02010600030101010101" pitchFamily="2" charset="-122"/>
              </a:rPr>
              <a:t>（手写板输入）</a:t>
            </a:r>
            <a:endParaRPr lang="en-US" altLang="zh-CN" sz="1400" i="1" dirty="0">
              <a:solidFill>
                <a:prstClr val="black"/>
              </a:solidFill>
              <a:latin typeface="Calibri" panose="020F0502020204030204"/>
              <a:ea typeface="等线" panose="02010600030101010101" pitchFamily="2" charset="-122"/>
            </a:endParaRPr>
          </a:p>
          <a:p>
            <a:pPr marL="742950" lvl="1" indent="-285750" eaLnBrk="1" fontAlgn="auto" hangingPunct="1">
              <a:lnSpc>
                <a:spcPct val="125000"/>
              </a:lnSpc>
              <a:spcBef>
                <a:spcPts val="0"/>
              </a:spcBef>
              <a:spcAft>
                <a:spcPts val="0"/>
              </a:spcAft>
              <a:buFont typeface="Wingdings" panose="05000000000000000000" pitchFamily="2" charset="2"/>
              <a:buChar char="l"/>
            </a:pPr>
            <a:r>
              <a:rPr lang="zh-CN" altLang="en-US" dirty="0">
                <a:solidFill>
                  <a:prstClr val="black"/>
                </a:solidFill>
                <a:latin typeface="Calibri" panose="020F0502020204030204"/>
                <a:ea typeface="等线" panose="02010600030101010101" pitchFamily="2" charset="-122"/>
              </a:rPr>
              <a:t>语音识别</a:t>
            </a:r>
            <a:r>
              <a:rPr lang="zh-CN" altLang="en-US" sz="1400" i="1" dirty="0">
                <a:solidFill>
                  <a:prstClr val="black"/>
                </a:solidFill>
                <a:latin typeface="Calibri" panose="020F0502020204030204"/>
                <a:ea typeface="等线" panose="02010600030101010101" pitchFamily="2" charset="-122"/>
              </a:rPr>
              <a:t>（智能音箱）</a:t>
            </a:r>
            <a:endParaRPr lang="en-US" altLang="zh-CN" sz="1400" i="1" dirty="0">
              <a:solidFill>
                <a:prstClr val="black"/>
              </a:solidFill>
              <a:latin typeface="Calibri" panose="020F0502020204030204"/>
              <a:ea typeface="等线" panose="02010600030101010101" pitchFamily="2" charset="-122"/>
            </a:endParaRPr>
          </a:p>
          <a:p>
            <a:pPr marL="285750" indent="-285750" eaLnBrk="1" fontAlgn="auto" hangingPunct="1">
              <a:lnSpc>
                <a:spcPct val="125000"/>
              </a:lnSpc>
              <a:spcBef>
                <a:spcPts val="0"/>
              </a:spcBef>
              <a:spcAft>
                <a:spcPts val="0"/>
              </a:spcAft>
              <a:buFont typeface="Wingdings" panose="05000000000000000000" pitchFamily="2" charset="2"/>
              <a:buChar char="l"/>
            </a:pPr>
            <a:r>
              <a:rPr lang="zh-CN" altLang="en-US" b="1" dirty="0">
                <a:solidFill>
                  <a:srgbClr val="FFC000">
                    <a:lumMod val="60000"/>
                    <a:lumOff val="40000"/>
                  </a:srgbClr>
                </a:solidFill>
                <a:latin typeface="Calibri" panose="020F0502020204030204"/>
                <a:ea typeface="等线" panose="02010600030101010101" pitchFamily="2" charset="-122"/>
              </a:rPr>
              <a:t>计算机视觉</a:t>
            </a:r>
            <a:endParaRPr lang="en-US" altLang="zh-CN" b="1" dirty="0">
              <a:solidFill>
                <a:srgbClr val="FFC000">
                  <a:lumMod val="60000"/>
                  <a:lumOff val="40000"/>
                </a:srgbClr>
              </a:solidFill>
              <a:latin typeface="Calibri" panose="020F0502020204030204"/>
              <a:ea typeface="等线" panose="02010600030101010101" pitchFamily="2" charset="-122"/>
            </a:endParaRPr>
          </a:p>
          <a:p>
            <a:pPr marL="742950" lvl="1" indent="-285750" eaLnBrk="1" fontAlgn="auto" hangingPunct="1">
              <a:lnSpc>
                <a:spcPct val="125000"/>
              </a:lnSpc>
              <a:spcBef>
                <a:spcPts val="0"/>
              </a:spcBef>
              <a:spcAft>
                <a:spcPts val="0"/>
              </a:spcAft>
              <a:buFont typeface="Wingdings" panose="05000000000000000000" pitchFamily="2" charset="2"/>
              <a:buChar char="l"/>
            </a:pPr>
            <a:r>
              <a:rPr lang="zh-CN" altLang="en-US" dirty="0">
                <a:solidFill>
                  <a:prstClr val="black"/>
                </a:solidFill>
                <a:latin typeface="Calibri" panose="020F0502020204030204"/>
                <a:ea typeface="等线" panose="02010600030101010101" pitchFamily="2" charset="-122"/>
              </a:rPr>
              <a:t>人脸识别</a:t>
            </a:r>
            <a:r>
              <a:rPr lang="zh-CN" altLang="en-US" sz="1400" i="1" dirty="0">
                <a:solidFill>
                  <a:prstClr val="black"/>
                </a:solidFill>
                <a:latin typeface="Calibri" panose="020F0502020204030204"/>
                <a:ea typeface="等线" panose="02010600030101010101" pitchFamily="2" charset="-122"/>
              </a:rPr>
              <a:t>（手机解锁）</a:t>
            </a:r>
            <a:endParaRPr lang="en-US" altLang="zh-CN" sz="1400" i="1" dirty="0">
              <a:solidFill>
                <a:prstClr val="black"/>
              </a:solidFill>
              <a:latin typeface="Calibri" panose="020F0502020204030204"/>
              <a:ea typeface="等线" panose="02010600030101010101" pitchFamily="2" charset="-122"/>
            </a:endParaRPr>
          </a:p>
          <a:p>
            <a:pPr marL="742950" lvl="1" indent="-285750" eaLnBrk="1" fontAlgn="auto" hangingPunct="1">
              <a:lnSpc>
                <a:spcPct val="125000"/>
              </a:lnSpc>
              <a:spcBef>
                <a:spcPts val="0"/>
              </a:spcBef>
              <a:spcAft>
                <a:spcPts val="0"/>
              </a:spcAft>
              <a:buFont typeface="Wingdings" panose="05000000000000000000" pitchFamily="2" charset="2"/>
              <a:buChar char="l"/>
            </a:pPr>
            <a:r>
              <a:rPr lang="zh-CN" altLang="en-US" dirty="0">
                <a:solidFill>
                  <a:prstClr val="black"/>
                </a:solidFill>
                <a:latin typeface="Calibri" panose="020F0502020204030204"/>
                <a:ea typeface="等线" panose="02010600030101010101" pitchFamily="2" charset="-122"/>
              </a:rPr>
              <a:t>医学影像分析</a:t>
            </a:r>
            <a:r>
              <a:rPr lang="zh-CN" altLang="en-US" sz="1400" i="1" dirty="0">
                <a:solidFill>
                  <a:prstClr val="black"/>
                </a:solidFill>
                <a:latin typeface="Calibri" panose="020F0502020204030204"/>
                <a:ea typeface="等线" panose="02010600030101010101" pitchFamily="2" charset="-122"/>
              </a:rPr>
              <a:t>（肿瘤诊断）</a:t>
            </a:r>
            <a:endParaRPr lang="en-US" altLang="zh-CN" sz="1400" i="1" dirty="0">
              <a:solidFill>
                <a:prstClr val="black"/>
              </a:solidFill>
              <a:latin typeface="Calibri" panose="020F0502020204030204"/>
              <a:ea typeface="等线" panose="02010600030101010101" pitchFamily="2" charset="-122"/>
            </a:endParaRPr>
          </a:p>
          <a:p>
            <a:pPr marL="285750" indent="-285750" eaLnBrk="1" fontAlgn="auto" hangingPunct="1">
              <a:lnSpc>
                <a:spcPct val="125000"/>
              </a:lnSpc>
              <a:spcBef>
                <a:spcPts val="0"/>
              </a:spcBef>
              <a:spcAft>
                <a:spcPts val="0"/>
              </a:spcAft>
              <a:buFont typeface="Wingdings" panose="05000000000000000000" pitchFamily="2" charset="2"/>
              <a:buChar char="l"/>
            </a:pPr>
            <a:r>
              <a:rPr lang="zh-CN" altLang="en-US" b="1" dirty="0">
                <a:solidFill>
                  <a:srgbClr val="70AD47">
                    <a:lumMod val="75000"/>
                  </a:srgbClr>
                </a:solidFill>
                <a:latin typeface="Calibri" panose="020F0502020204030204"/>
                <a:ea typeface="等线" panose="02010600030101010101" pitchFamily="2" charset="-122"/>
              </a:rPr>
              <a:t>自然语言处理</a:t>
            </a:r>
            <a:endParaRPr lang="en-US" altLang="zh-CN" b="1" dirty="0">
              <a:solidFill>
                <a:srgbClr val="70AD47">
                  <a:lumMod val="75000"/>
                </a:srgbClr>
              </a:solidFill>
              <a:latin typeface="Calibri" panose="020F0502020204030204"/>
              <a:ea typeface="等线" panose="02010600030101010101" pitchFamily="2" charset="-122"/>
            </a:endParaRPr>
          </a:p>
          <a:p>
            <a:pPr marL="742950" lvl="1" indent="-285750" eaLnBrk="1" fontAlgn="auto" hangingPunct="1">
              <a:lnSpc>
                <a:spcPct val="125000"/>
              </a:lnSpc>
              <a:spcBef>
                <a:spcPts val="0"/>
              </a:spcBef>
              <a:spcAft>
                <a:spcPts val="0"/>
              </a:spcAft>
              <a:buFont typeface="Wingdings" panose="05000000000000000000" pitchFamily="2" charset="2"/>
              <a:buChar char="l"/>
            </a:pPr>
            <a:r>
              <a:rPr lang="zh-CN" altLang="en-US" dirty="0">
                <a:solidFill>
                  <a:prstClr val="black"/>
                </a:solidFill>
                <a:latin typeface="Calibri" panose="020F0502020204030204"/>
                <a:ea typeface="等线" panose="02010600030101010101" pitchFamily="2" charset="-122"/>
              </a:rPr>
              <a:t>机器翻译</a:t>
            </a:r>
            <a:r>
              <a:rPr lang="zh-CN" altLang="en-US" sz="1400" i="1" dirty="0">
                <a:solidFill>
                  <a:prstClr val="black"/>
                </a:solidFill>
                <a:latin typeface="Calibri" panose="020F0502020204030204"/>
                <a:ea typeface="等线" panose="02010600030101010101" pitchFamily="2" charset="-122"/>
              </a:rPr>
              <a:t>（百度、谷歌）</a:t>
            </a:r>
            <a:endParaRPr lang="en-US" altLang="zh-CN" sz="1400" i="1" dirty="0">
              <a:solidFill>
                <a:prstClr val="black"/>
              </a:solidFill>
              <a:latin typeface="Calibri" panose="020F0502020204030204"/>
              <a:ea typeface="等线" panose="02010600030101010101" pitchFamily="2" charset="-122"/>
            </a:endParaRPr>
          </a:p>
          <a:p>
            <a:pPr marL="742950" lvl="1" indent="-285750" eaLnBrk="1" fontAlgn="auto" hangingPunct="1">
              <a:lnSpc>
                <a:spcPct val="125000"/>
              </a:lnSpc>
              <a:spcBef>
                <a:spcPts val="0"/>
              </a:spcBef>
              <a:spcAft>
                <a:spcPts val="0"/>
              </a:spcAft>
              <a:buFont typeface="Wingdings" panose="05000000000000000000" pitchFamily="2" charset="2"/>
              <a:buChar char="l"/>
            </a:pPr>
            <a:r>
              <a:rPr lang="zh-CN" altLang="en-US" dirty="0">
                <a:solidFill>
                  <a:prstClr val="black"/>
                </a:solidFill>
                <a:latin typeface="Calibri" panose="020F0502020204030204"/>
                <a:ea typeface="等线" panose="02010600030101010101" pitchFamily="2" charset="-122"/>
              </a:rPr>
              <a:t>搜索引擎</a:t>
            </a:r>
            <a:r>
              <a:rPr lang="zh-CN" altLang="en-US" sz="1400" i="1" dirty="0">
                <a:solidFill>
                  <a:prstClr val="black"/>
                </a:solidFill>
                <a:latin typeface="Calibri" panose="020F0502020204030204"/>
                <a:ea typeface="等线" panose="02010600030101010101" pitchFamily="2" charset="-122"/>
              </a:rPr>
              <a:t>（百度、谷歌）</a:t>
            </a:r>
            <a:endParaRPr lang="en-US" altLang="zh-CN" sz="1400" i="1" dirty="0">
              <a:solidFill>
                <a:prstClr val="black"/>
              </a:solidFill>
              <a:latin typeface="Calibri" panose="020F0502020204030204"/>
              <a:ea typeface="等线" panose="02010600030101010101" pitchFamily="2" charset="-122"/>
            </a:endParaRPr>
          </a:p>
          <a:p>
            <a:pPr marL="285750" indent="-285750" eaLnBrk="1" fontAlgn="auto" hangingPunct="1">
              <a:lnSpc>
                <a:spcPct val="125000"/>
              </a:lnSpc>
              <a:spcBef>
                <a:spcPts val="0"/>
              </a:spcBef>
              <a:spcAft>
                <a:spcPts val="0"/>
              </a:spcAft>
              <a:buFont typeface="Wingdings" panose="05000000000000000000" pitchFamily="2" charset="2"/>
              <a:buChar char="l"/>
            </a:pPr>
            <a:r>
              <a:rPr lang="zh-CN" altLang="en-US" b="1" dirty="0">
                <a:solidFill>
                  <a:srgbClr val="7030A0"/>
                </a:solidFill>
                <a:latin typeface="Calibri" panose="020F0502020204030204"/>
                <a:ea typeface="等线" panose="02010600030101010101" pitchFamily="2" charset="-122"/>
              </a:rPr>
              <a:t>多方博弈</a:t>
            </a:r>
            <a:endParaRPr lang="en-US" altLang="zh-CN" b="1" dirty="0">
              <a:solidFill>
                <a:srgbClr val="7030A0"/>
              </a:solidFill>
              <a:latin typeface="Calibri" panose="020F0502020204030204"/>
              <a:ea typeface="等线" panose="02010600030101010101" pitchFamily="2" charset="-122"/>
            </a:endParaRPr>
          </a:p>
          <a:p>
            <a:pPr marL="742950" lvl="1" indent="-285750" eaLnBrk="1" fontAlgn="auto" hangingPunct="1">
              <a:lnSpc>
                <a:spcPct val="125000"/>
              </a:lnSpc>
              <a:spcBef>
                <a:spcPts val="0"/>
              </a:spcBef>
              <a:spcAft>
                <a:spcPts val="0"/>
              </a:spcAft>
              <a:buFont typeface="Wingdings" panose="05000000000000000000" pitchFamily="2" charset="2"/>
              <a:buChar char="l"/>
            </a:pPr>
            <a:r>
              <a:rPr lang="zh-CN" altLang="en-US" dirty="0">
                <a:solidFill>
                  <a:prstClr val="black"/>
                </a:solidFill>
                <a:latin typeface="Calibri" panose="020F0502020204030204"/>
                <a:ea typeface="等线" panose="02010600030101010101" pitchFamily="2" charset="-122"/>
              </a:rPr>
              <a:t>国际象棋</a:t>
            </a:r>
            <a:r>
              <a:rPr lang="zh-CN" altLang="en-US" sz="1400" i="1" dirty="0">
                <a:solidFill>
                  <a:prstClr val="black"/>
                </a:solidFill>
                <a:latin typeface="Calibri" panose="020F0502020204030204"/>
                <a:ea typeface="等线" panose="02010600030101010101" pitchFamily="2" charset="-122"/>
              </a:rPr>
              <a:t>（</a:t>
            </a:r>
            <a:r>
              <a:rPr lang="en-US" altLang="zh-CN" sz="1400" i="1" dirty="0">
                <a:solidFill>
                  <a:prstClr val="black"/>
                </a:solidFill>
                <a:latin typeface="Calibri" panose="020F0502020204030204"/>
                <a:ea typeface="等线" panose="02010600030101010101" pitchFamily="2" charset="-122"/>
              </a:rPr>
              <a:t>IBM</a:t>
            </a:r>
            <a:r>
              <a:rPr lang="zh-CN" altLang="en-US" sz="1400" i="1" dirty="0">
                <a:solidFill>
                  <a:prstClr val="black"/>
                </a:solidFill>
                <a:latin typeface="Calibri" panose="020F0502020204030204"/>
                <a:ea typeface="等线" panose="02010600030101010101" pitchFamily="2" charset="-122"/>
              </a:rPr>
              <a:t>深蓝）</a:t>
            </a:r>
            <a:endParaRPr lang="en-US" altLang="zh-CN" sz="1400" i="1" dirty="0">
              <a:solidFill>
                <a:prstClr val="black"/>
              </a:solidFill>
              <a:latin typeface="Calibri" panose="020F0502020204030204"/>
              <a:ea typeface="等线" panose="02010600030101010101" pitchFamily="2" charset="-122"/>
            </a:endParaRPr>
          </a:p>
          <a:p>
            <a:pPr marL="742950" lvl="1" indent="-285750" eaLnBrk="1" fontAlgn="auto" hangingPunct="1">
              <a:lnSpc>
                <a:spcPct val="125000"/>
              </a:lnSpc>
              <a:spcBef>
                <a:spcPts val="0"/>
              </a:spcBef>
              <a:spcAft>
                <a:spcPts val="0"/>
              </a:spcAft>
              <a:buFont typeface="Wingdings" panose="05000000000000000000" pitchFamily="2" charset="2"/>
              <a:buChar char="l"/>
            </a:pPr>
            <a:r>
              <a:rPr lang="zh-CN" altLang="en-US" dirty="0">
                <a:solidFill>
                  <a:prstClr val="black"/>
                </a:solidFill>
                <a:latin typeface="Calibri" panose="020F0502020204030204"/>
                <a:ea typeface="等线" panose="02010600030101010101" pitchFamily="2" charset="-122"/>
              </a:rPr>
              <a:t>围棋</a:t>
            </a:r>
            <a:r>
              <a:rPr lang="zh-CN" altLang="en-US" sz="1400" i="1" dirty="0">
                <a:solidFill>
                  <a:prstClr val="black"/>
                </a:solidFill>
                <a:latin typeface="Calibri" panose="020F0502020204030204"/>
                <a:ea typeface="等线" panose="02010600030101010101" pitchFamily="2" charset="-122"/>
              </a:rPr>
              <a:t>（</a:t>
            </a:r>
            <a:r>
              <a:rPr lang="en-US" altLang="zh-CN" sz="1400" i="1" dirty="0">
                <a:solidFill>
                  <a:prstClr val="black"/>
                </a:solidFill>
                <a:latin typeface="Calibri" panose="020F0502020204030204"/>
                <a:ea typeface="等线" panose="02010600030101010101" pitchFamily="2" charset="-122"/>
              </a:rPr>
              <a:t>DeepMind </a:t>
            </a:r>
            <a:r>
              <a:rPr lang="en-US" altLang="zh-CN" sz="1400" i="1" dirty="0" err="1">
                <a:solidFill>
                  <a:prstClr val="black"/>
                </a:solidFill>
                <a:latin typeface="Calibri" panose="020F0502020204030204"/>
                <a:ea typeface="等线" panose="02010600030101010101" pitchFamily="2" charset="-122"/>
              </a:rPr>
              <a:t>AlphaGO</a:t>
            </a:r>
            <a:r>
              <a:rPr lang="zh-CN" altLang="en-US" sz="1400" i="1" dirty="0">
                <a:solidFill>
                  <a:prstClr val="black"/>
                </a:solidFill>
                <a:latin typeface="Calibri" panose="020F0502020204030204"/>
                <a:ea typeface="等线" panose="02010600030101010101" pitchFamily="2" charset="-122"/>
              </a:rPr>
              <a:t>）</a:t>
            </a:r>
          </a:p>
        </p:txBody>
      </p:sp>
    </p:spTree>
    <p:extLst>
      <p:ext uri="{BB962C8B-B14F-4D97-AF65-F5344CB8AC3E}">
        <p14:creationId xmlns:p14="http://schemas.microsoft.com/office/powerpoint/2010/main" val="415544134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500"/>
            <a:ext cx="9980682" cy="1316946"/>
          </a:xfrm>
        </p:spPr>
        <p:txBody>
          <a:bodyPr>
            <a:normAutofit/>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lvl="1"/>
            <a:r>
              <a:rPr lang="en-US" altLang="zh-CN" sz="2400" dirty="0"/>
              <a:t>2006</a:t>
            </a:r>
            <a:r>
              <a:rPr lang="zh-CN" altLang="en-US" sz="2400" dirty="0"/>
              <a:t>年，部分出席</a:t>
            </a:r>
            <a:r>
              <a:rPr lang="en-US" altLang="zh-CN" sz="2400" dirty="0"/>
              <a:t>1956</a:t>
            </a:r>
            <a:r>
              <a:rPr lang="zh-CN" altLang="en-US" sz="2400" dirty="0"/>
              <a:t>年夏季达特茅斯会议的代表于</a:t>
            </a:r>
            <a:r>
              <a:rPr lang="en-US" altLang="zh-CN" sz="2400" dirty="0"/>
              <a:t>50</a:t>
            </a:r>
            <a:r>
              <a:rPr lang="zh-CN" altLang="en-US" sz="2400" dirty="0"/>
              <a:t>年后重逢。</a:t>
            </a:r>
          </a:p>
        </p:txBody>
      </p:sp>
      <p:pic>
        <p:nvPicPr>
          <p:cNvPr id="5" name="Picture 4" descr="AI50周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84" y="2453595"/>
            <a:ext cx="5472113" cy="294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001811" y="5442857"/>
            <a:ext cx="8186858" cy="830997"/>
          </a:xfrm>
          <a:prstGeom prst="rect">
            <a:avLst/>
          </a:prstGeom>
          <a:noFill/>
        </p:spPr>
        <p:txBody>
          <a:bodyPr wrap="none" rtlCol="0">
            <a:spAutoFit/>
          </a:bodyPr>
          <a:lstStyle/>
          <a:p>
            <a:pPr algn="ctr" eaLnBrk="1" hangingPunct="1"/>
            <a:r>
              <a:rPr lang="en-US" altLang="zh-CN" sz="2400" dirty="0">
                <a:latin typeface="微软雅黑" panose="020B0503020204020204" pitchFamily="34" charset="-122"/>
                <a:ea typeface="微软雅黑" panose="020B0503020204020204" pitchFamily="34" charset="-122"/>
              </a:rPr>
              <a:t>2006</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AI 50</a:t>
            </a:r>
            <a:r>
              <a:rPr lang="zh-CN" altLang="en-US" sz="2400" dirty="0">
                <a:latin typeface="微软雅黑" panose="020B0503020204020204" pitchFamily="34" charset="-122"/>
                <a:ea typeface="微软雅黑" panose="020B0503020204020204" pitchFamily="34" charset="-122"/>
              </a:rPr>
              <a:t>周年会议（美国）</a:t>
            </a:r>
          </a:p>
          <a:p>
            <a:pPr algn="ctr" eaLnBrk="1" hangingPunct="1"/>
            <a:r>
              <a:rPr lang="zh-CN" altLang="en-US" sz="2400" dirty="0">
                <a:latin typeface="微软雅黑" panose="020B0503020204020204" pitchFamily="34" charset="-122"/>
                <a:ea typeface="微软雅黑" panose="020B0503020204020204" pitchFamily="34" charset="-122"/>
              </a:rPr>
              <a:t>从左至右：莫尔，麦卡锡，明斯基，塞尔夫里奇，索罗蒙夫</a:t>
            </a:r>
          </a:p>
        </p:txBody>
      </p:sp>
    </p:spTree>
    <p:extLst>
      <p:ext uri="{BB962C8B-B14F-4D97-AF65-F5344CB8AC3E}">
        <p14:creationId xmlns:p14="http://schemas.microsoft.com/office/powerpoint/2010/main" val="41466620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500"/>
            <a:ext cx="9980682" cy="4711700"/>
          </a:xfrm>
        </p:spPr>
        <p:txBody>
          <a:bodyPr>
            <a:normAutofit/>
          </a:bodyPr>
          <a:lstStyle/>
          <a:p>
            <a:pPr marL="0" indent="0">
              <a:buNone/>
              <a:defRPr/>
            </a:pPr>
            <a:r>
              <a:rPr lang="en-US" altLang="zh-CN" sz="2600" b="1" dirty="0">
                <a:solidFill>
                  <a:srgbClr val="0000FF"/>
                </a:solidFill>
              </a:rPr>
              <a:t>1.1.3  </a:t>
            </a:r>
            <a:r>
              <a:rPr lang="zh-CN" altLang="en-US" sz="2600" b="1" dirty="0">
                <a:solidFill>
                  <a:srgbClr val="0000FF"/>
                </a:solidFill>
              </a:rPr>
              <a:t>中国人工智能的发展</a:t>
            </a:r>
            <a:endParaRPr lang="en-US" altLang="zh-CN" sz="2600" b="1" dirty="0">
              <a:solidFill>
                <a:srgbClr val="0000FF"/>
              </a:solidFill>
            </a:endParaRPr>
          </a:p>
          <a:p>
            <a:r>
              <a:rPr lang="zh-CN" altLang="en-US" sz="2400" dirty="0">
                <a:solidFill>
                  <a:srgbClr val="0000FF"/>
                </a:solidFill>
              </a:rPr>
              <a:t>迷雾重重</a:t>
            </a:r>
          </a:p>
          <a:p>
            <a:pPr lvl="1">
              <a:lnSpc>
                <a:spcPct val="110000"/>
              </a:lnSpc>
            </a:pPr>
            <a:r>
              <a:rPr lang="en-US" altLang="zh-CN" sz="2400" dirty="0"/>
              <a:t>20</a:t>
            </a:r>
            <a:r>
              <a:rPr lang="zh-CN" altLang="en-US" sz="2400" dirty="0"/>
              <a:t>世纪</a:t>
            </a:r>
            <a:r>
              <a:rPr lang="en-US" altLang="zh-CN" sz="2400" dirty="0"/>
              <a:t>50-60</a:t>
            </a:r>
            <a:r>
              <a:rPr lang="zh-CN" altLang="en-US" sz="2400" dirty="0"/>
              <a:t>年代，人工智能在西方国家得到重视与发展，苏联将其斥为“资产阶级的反动伪科学”，</a:t>
            </a:r>
            <a:endParaRPr lang="en-US" altLang="zh-CN" sz="2400" dirty="0"/>
          </a:p>
          <a:p>
            <a:pPr lvl="1">
              <a:lnSpc>
                <a:spcPct val="110000"/>
              </a:lnSpc>
            </a:pPr>
            <a:r>
              <a:rPr lang="en-US" altLang="zh-CN" sz="2400" dirty="0"/>
              <a:t>60</a:t>
            </a:r>
            <a:r>
              <a:rPr lang="zh-CN" altLang="en-US" sz="2400" dirty="0"/>
              <a:t>年代后期和</a:t>
            </a:r>
            <a:r>
              <a:rPr lang="en-US" altLang="zh-CN" sz="2400" dirty="0"/>
              <a:t>70</a:t>
            </a:r>
            <a:r>
              <a:rPr lang="zh-CN" altLang="en-US" sz="2400" dirty="0"/>
              <a:t>年代，虽然苏联解禁了控制论和人工智能，因中苏关系恶化，中国学术界将这种解禁斥之为“修正主义”。</a:t>
            </a:r>
          </a:p>
          <a:p>
            <a:pPr lvl="1">
              <a:lnSpc>
                <a:spcPct val="110000"/>
              </a:lnSpc>
            </a:pPr>
            <a:r>
              <a:rPr lang="en-US" altLang="zh-CN" sz="2400" dirty="0"/>
              <a:t>80</a:t>
            </a:r>
            <a:r>
              <a:rPr lang="zh-CN" altLang="en-US" sz="2400" dirty="0"/>
              <a:t>年代初期，中国人工智能研究活跃起来，但是社会一部分人将“人工智能”和“特异功能”混为一谈，使得中国人工智能走过一段弯路。</a:t>
            </a:r>
          </a:p>
        </p:txBody>
      </p:sp>
      <p:pic>
        <p:nvPicPr>
          <p:cNvPr id="7" name="Picture 13" descr="ANd9GcS-tXWE0SERdFGqWbzPmz96KFwG7A3odh05wdoQDNzJSBOreFPytCMNI_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212" y="5128452"/>
            <a:ext cx="4619306" cy="149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2454041" y="5128452"/>
            <a:ext cx="2383317" cy="1493383"/>
          </a:xfrm>
          <a:prstGeom prst="rect">
            <a:avLst/>
          </a:prstGeom>
        </p:spPr>
      </p:pic>
    </p:spTree>
    <p:extLst>
      <p:ext uri="{BB962C8B-B14F-4D97-AF65-F5344CB8AC3E}">
        <p14:creationId xmlns:p14="http://schemas.microsoft.com/office/powerpoint/2010/main" val="25613369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500"/>
            <a:ext cx="9980682" cy="4711700"/>
          </a:xfrm>
        </p:spPr>
        <p:txBody>
          <a:bodyPr>
            <a:normAutofit/>
          </a:bodyPr>
          <a:lstStyle/>
          <a:p>
            <a:pPr marL="0" indent="0">
              <a:buNone/>
              <a:defRPr/>
            </a:pPr>
            <a:r>
              <a:rPr lang="en-US" altLang="zh-CN" sz="2600" b="1" dirty="0">
                <a:solidFill>
                  <a:srgbClr val="0000FF"/>
                </a:solidFill>
              </a:rPr>
              <a:t>1.1.3  </a:t>
            </a:r>
            <a:r>
              <a:rPr lang="zh-CN" altLang="en-US" sz="2600" b="1" dirty="0">
                <a:solidFill>
                  <a:srgbClr val="0000FF"/>
                </a:solidFill>
              </a:rPr>
              <a:t>中国人工智能的发展</a:t>
            </a:r>
            <a:endParaRPr lang="en-US" altLang="zh-CN" sz="2600" b="1" dirty="0">
              <a:solidFill>
                <a:srgbClr val="0000FF"/>
              </a:solidFill>
            </a:endParaRPr>
          </a:p>
          <a:p>
            <a:r>
              <a:rPr lang="zh-CN" altLang="en-US" sz="2400" dirty="0">
                <a:solidFill>
                  <a:srgbClr val="0000FF"/>
                </a:solidFill>
              </a:rPr>
              <a:t>艰难起步</a:t>
            </a:r>
          </a:p>
          <a:p>
            <a:pPr lvl="1">
              <a:lnSpc>
                <a:spcPct val="110000"/>
              </a:lnSpc>
            </a:pPr>
            <a:r>
              <a:rPr lang="en-US" altLang="zh-CN" sz="2400" dirty="0"/>
              <a:t>1980</a:t>
            </a:r>
            <a:r>
              <a:rPr lang="zh-CN" altLang="en-US" sz="2400" dirty="0"/>
              <a:t>年起，中国派遣留学生出国研究人工智能，这些人工智能“海归”专家，成为中国人工智能研究的学术带头人和中坚力量。 </a:t>
            </a:r>
            <a:endParaRPr lang="en-US" altLang="zh-CN" sz="2400" dirty="0"/>
          </a:p>
          <a:p>
            <a:pPr lvl="1">
              <a:lnSpc>
                <a:spcPct val="110000"/>
              </a:lnSpc>
            </a:pPr>
            <a:r>
              <a:rPr lang="en-US" altLang="zh-CN" sz="2400" dirty="0"/>
              <a:t>1981</a:t>
            </a:r>
            <a:r>
              <a:rPr lang="zh-CN" altLang="en-US" sz="2400" dirty="0"/>
              <a:t>年中国人工智能学会在长沙艰难成立，其后长期得不到国内科技界的认同，只能挂靠中国社会科学院哲学研究所，直到</a:t>
            </a:r>
            <a:r>
              <a:rPr lang="en-US" altLang="zh-CN" sz="2400" dirty="0"/>
              <a:t>2004</a:t>
            </a:r>
            <a:r>
              <a:rPr lang="zh-CN" altLang="en-US" sz="2400" dirty="0"/>
              <a:t>年，才得以“返祖归宗”，挂靠到中国科学技术协会。</a:t>
            </a:r>
            <a:endParaRPr lang="en-US" altLang="zh-CN" sz="2400" dirty="0"/>
          </a:p>
          <a:p>
            <a:pPr lvl="1">
              <a:lnSpc>
                <a:spcPct val="110000"/>
              </a:lnSpc>
            </a:pPr>
            <a:r>
              <a:rPr lang="en-US" altLang="zh-CN" sz="2400" dirty="0"/>
              <a:t>20</a:t>
            </a:r>
            <a:r>
              <a:rPr lang="zh-CN" altLang="en-US" sz="2400" dirty="0"/>
              <a:t>世纪</a:t>
            </a:r>
            <a:r>
              <a:rPr lang="en-US" altLang="zh-CN" sz="2400" dirty="0"/>
              <a:t>70</a:t>
            </a:r>
            <a:r>
              <a:rPr lang="zh-CN" altLang="en-US" sz="2400" dirty="0"/>
              <a:t>年代末至</a:t>
            </a:r>
            <a:r>
              <a:rPr lang="en-US" altLang="zh-CN" sz="2400" dirty="0"/>
              <a:t>80</a:t>
            </a:r>
            <a:r>
              <a:rPr lang="zh-CN" altLang="en-US" sz="2400" dirty="0"/>
              <a:t>年代初期，一些人工智能相关项目已经纳入国家科研计划，开始起步。</a:t>
            </a:r>
          </a:p>
        </p:txBody>
      </p:sp>
    </p:spTree>
    <p:extLst>
      <p:ext uri="{BB962C8B-B14F-4D97-AF65-F5344CB8AC3E}">
        <p14:creationId xmlns:p14="http://schemas.microsoft.com/office/powerpoint/2010/main" val="287414873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500"/>
            <a:ext cx="9980682" cy="3046186"/>
          </a:xfrm>
        </p:spPr>
        <p:txBody>
          <a:bodyPr>
            <a:normAutofit/>
          </a:bodyPr>
          <a:lstStyle/>
          <a:p>
            <a:pPr marL="0" indent="0">
              <a:buNone/>
              <a:defRPr/>
            </a:pPr>
            <a:r>
              <a:rPr lang="en-US" altLang="zh-CN" sz="2600" b="1" dirty="0">
                <a:solidFill>
                  <a:srgbClr val="0000FF"/>
                </a:solidFill>
              </a:rPr>
              <a:t>1.1.3  </a:t>
            </a:r>
            <a:r>
              <a:rPr lang="zh-CN" altLang="en-US" sz="2600" b="1" dirty="0">
                <a:solidFill>
                  <a:srgbClr val="0000FF"/>
                </a:solidFill>
              </a:rPr>
              <a:t>中国人工智能的发展</a:t>
            </a:r>
            <a:endParaRPr lang="en-US" altLang="zh-CN" sz="2600" b="1" dirty="0">
              <a:solidFill>
                <a:srgbClr val="0000FF"/>
              </a:solidFill>
            </a:endParaRPr>
          </a:p>
          <a:p>
            <a:r>
              <a:rPr lang="zh-CN" altLang="en-US" sz="2400" dirty="0">
                <a:solidFill>
                  <a:srgbClr val="0000FF"/>
                </a:solidFill>
              </a:rPr>
              <a:t>曙光初现</a:t>
            </a:r>
          </a:p>
          <a:p>
            <a:pPr lvl="1">
              <a:spcBef>
                <a:spcPct val="30000"/>
              </a:spcBef>
            </a:pPr>
            <a:r>
              <a:rPr lang="en-US" altLang="zh-CN" sz="2400" dirty="0"/>
              <a:t>1986</a:t>
            </a:r>
            <a:r>
              <a:rPr lang="zh-CN" altLang="en-US" sz="2400" dirty="0"/>
              <a:t>年清华大学校务委员会经过长期和三次讨论后，决定同意在清华大学出版社出版人工智能著作。</a:t>
            </a:r>
          </a:p>
          <a:p>
            <a:pPr lvl="1">
              <a:spcBef>
                <a:spcPct val="30000"/>
              </a:spcBef>
            </a:pPr>
            <a:r>
              <a:rPr lang="zh-CN" altLang="en-US" sz="2400" dirty="0"/>
              <a:t>我国首部人工智能、机器人学和智能控制著作分别于</a:t>
            </a:r>
            <a:r>
              <a:rPr lang="en-US" altLang="zh-CN" sz="2400" dirty="0"/>
              <a:t>1987</a:t>
            </a:r>
            <a:r>
              <a:rPr lang="zh-CN" altLang="en-US" sz="2400" dirty="0"/>
              <a:t>年、</a:t>
            </a:r>
            <a:r>
              <a:rPr lang="en-US" altLang="zh-CN" sz="2400" dirty="0"/>
              <a:t>1988</a:t>
            </a:r>
            <a:r>
              <a:rPr lang="zh-CN" altLang="en-US" sz="2400" dirty="0"/>
              <a:t>年和</a:t>
            </a:r>
            <a:r>
              <a:rPr lang="en-US" altLang="zh-CN" sz="2400" dirty="0"/>
              <a:t>1990</a:t>
            </a:r>
            <a:r>
              <a:rPr lang="zh-CN" altLang="en-US" sz="2400" dirty="0"/>
              <a:t>年在清华大学出版社、中南工业大学出版社和电子工业出版社问世。</a:t>
            </a:r>
          </a:p>
        </p:txBody>
      </p:sp>
      <p:grpSp>
        <p:nvGrpSpPr>
          <p:cNvPr id="5" name="Group 9"/>
          <p:cNvGrpSpPr>
            <a:grpSpLocks/>
          </p:cNvGrpSpPr>
          <p:nvPr/>
        </p:nvGrpSpPr>
        <p:grpSpPr bwMode="auto">
          <a:xfrm>
            <a:off x="2945641" y="4395334"/>
            <a:ext cx="6299200" cy="2326141"/>
            <a:chOff x="969" y="1888"/>
            <a:chExt cx="4155" cy="1950"/>
          </a:xfrm>
        </p:grpSpPr>
        <p:pic>
          <p:nvPicPr>
            <p:cNvPr id="6" name="Picture 4" descr="机器人原理及应用"/>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 y="1888"/>
              <a:ext cx="1346"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智能控制 封面"/>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2" y="1890"/>
              <a:ext cx="1382" cy="1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人工智能及其应用 平装本封面"/>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6" y="1889"/>
              <a:ext cx="1362" cy="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605809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500"/>
            <a:ext cx="9980682" cy="1903186"/>
          </a:xfrm>
        </p:spPr>
        <p:txBody>
          <a:bodyPr>
            <a:normAutofit/>
          </a:bodyPr>
          <a:lstStyle/>
          <a:p>
            <a:pPr marL="0" indent="0">
              <a:buNone/>
              <a:defRPr/>
            </a:pPr>
            <a:r>
              <a:rPr lang="en-US" altLang="zh-CN" sz="2600" b="1" dirty="0">
                <a:solidFill>
                  <a:srgbClr val="0000FF"/>
                </a:solidFill>
              </a:rPr>
              <a:t>1.1.3  </a:t>
            </a:r>
            <a:r>
              <a:rPr lang="zh-CN" altLang="en-US" sz="2600" b="1" dirty="0">
                <a:solidFill>
                  <a:srgbClr val="0000FF"/>
                </a:solidFill>
              </a:rPr>
              <a:t>中国人工智能的发展</a:t>
            </a:r>
            <a:endParaRPr lang="en-US" altLang="zh-CN" sz="2600" b="1" dirty="0">
              <a:solidFill>
                <a:srgbClr val="0000FF"/>
              </a:solidFill>
            </a:endParaRPr>
          </a:p>
          <a:p>
            <a:r>
              <a:rPr lang="zh-CN" altLang="en-US" sz="2400" dirty="0">
                <a:solidFill>
                  <a:srgbClr val="0000FF"/>
                </a:solidFill>
              </a:rPr>
              <a:t>蓬勃发展</a:t>
            </a:r>
          </a:p>
          <a:p>
            <a:pPr lvl="1"/>
            <a:r>
              <a:rPr lang="zh-CN" altLang="en-US" sz="2400" dirty="0"/>
              <a:t>据不完全统计，现在全国已编著出版了</a:t>
            </a:r>
            <a:r>
              <a:rPr lang="en-US" altLang="zh-CN" sz="2400" dirty="0"/>
              <a:t>50</a:t>
            </a:r>
            <a:r>
              <a:rPr lang="zh-CN" altLang="en-US" sz="2400" dirty="0"/>
              <a:t>多部人工智能、</a:t>
            </a:r>
            <a:r>
              <a:rPr lang="en-US" altLang="zh-CN" sz="2400" dirty="0"/>
              <a:t>40</a:t>
            </a:r>
            <a:r>
              <a:rPr lang="zh-CN" altLang="en-US" sz="2400" dirty="0"/>
              <a:t>多部智能控制和近</a:t>
            </a:r>
            <a:r>
              <a:rPr lang="en-US" altLang="zh-CN" sz="2400" dirty="0"/>
              <a:t>50</a:t>
            </a:r>
            <a:r>
              <a:rPr lang="zh-CN" altLang="en-US" sz="2400" dirty="0"/>
              <a:t>部机器人学的教材</a:t>
            </a:r>
            <a:r>
              <a:rPr lang="en-US" altLang="zh-CN" sz="2400" dirty="0"/>
              <a:t>/</a:t>
            </a:r>
            <a:r>
              <a:rPr lang="zh-CN" altLang="en-US" sz="2400" dirty="0"/>
              <a:t>专著。</a:t>
            </a:r>
          </a:p>
        </p:txBody>
      </p:sp>
      <p:grpSp>
        <p:nvGrpSpPr>
          <p:cNvPr id="9" name="Group 12"/>
          <p:cNvGrpSpPr>
            <a:grpSpLocks/>
          </p:cNvGrpSpPr>
          <p:nvPr/>
        </p:nvGrpSpPr>
        <p:grpSpPr bwMode="auto">
          <a:xfrm>
            <a:off x="2062991" y="3532187"/>
            <a:ext cx="8064500" cy="3006725"/>
            <a:chOff x="340" y="2032"/>
            <a:chExt cx="5080" cy="2124"/>
          </a:xfrm>
        </p:grpSpPr>
        <p:pic>
          <p:nvPicPr>
            <p:cNvPr id="10" name="Picture 6" descr="AI书封面"/>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214885">
              <a:off x="4059" y="2279"/>
              <a:ext cx="1361" cy="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4823">
              <a:off x="3334" y="2069"/>
              <a:ext cx="1314"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8237">
              <a:off x="2381" y="2032"/>
              <a:ext cx="1320" cy="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人工智能及其应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477210">
              <a:off x="1338" y="2115"/>
              <a:ext cx="1351"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75128">
              <a:off x="340" y="2251"/>
              <a:ext cx="1395"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050572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497"/>
            <a:ext cx="6847114" cy="3585031"/>
          </a:xfrm>
        </p:spPr>
        <p:txBody>
          <a:bodyPr>
            <a:normAutofit fontScale="92500" lnSpcReduction="10000"/>
          </a:bodyPr>
          <a:lstStyle/>
          <a:p>
            <a:pPr marL="0" indent="0">
              <a:lnSpc>
                <a:spcPct val="110000"/>
              </a:lnSpc>
              <a:buNone/>
              <a:defRPr/>
            </a:pPr>
            <a:r>
              <a:rPr lang="en-US" altLang="zh-CN" sz="2800" b="1" dirty="0">
                <a:solidFill>
                  <a:srgbClr val="0000FF"/>
                </a:solidFill>
              </a:rPr>
              <a:t>1.1.3  </a:t>
            </a:r>
            <a:r>
              <a:rPr lang="zh-CN" altLang="en-US" sz="2800" b="1" dirty="0">
                <a:solidFill>
                  <a:srgbClr val="0000FF"/>
                </a:solidFill>
              </a:rPr>
              <a:t>中国人工智能的发展</a:t>
            </a:r>
            <a:endParaRPr lang="en-US" altLang="zh-CN" sz="2800" b="1" dirty="0">
              <a:solidFill>
                <a:srgbClr val="0000FF"/>
              </a:solidFill>
            </a:endParaRPr>
          </a:p>
          <a:p>
            <a:pPr>
              <a:lnSpc>
                <a:spcPct val="110000"/>
              </a:lnSpc>
            </a:pPr>
            <a:r>
              <a:rPr lang="zh-CN" altLang="en-US" sz="2600" dirty="0">
                <a:solidFill>
                  <a:srgbClr val="0000FF"/>
                </a:solidFill>
              </a:rPr>
              <a:t>起步较晚</a:t>
            </a:r>
          </a:p>
          <a:p>
            <a:pPr lvl="1" algn="just">
              <a:lnSpc>
                <a:spcPct val="110000"/>
              </a:lnSpc>
            </a:pPr>
            <a:r>
              <a:rPr lang="en-US" altLang="zh-CN" sz="2600" dirty="0"/>
              <a:t>1978</a:t>
            </a:r>
            <a:r>
              <a:rPr lang="zh-CN" altLang="en-US" sz="2600" dirty="0"/>
              <a:t>年把“智能模拟”纳入国家研究计划。</a:t>
            </a:r>
          </a:p>
          <a:p>
            <a:pPr lvl="1" algn="just">
              <a:lnSpc>
                <a:spcPct val="110000"/>
              </a:lnSpc>
            </a:pPr>
            <a:r>
              <a:rPr lang="en-US" altLang="zh-CN" sz="2600" dirty="0"/>
              <a:t>1984</a:t>
            </a:r>
            <a:r>
              <a:rPr lang="zh-CN" altLang="en-US" sz="2600" dirty="0"/>
              <a:t>年召开了智能计算机及其系统学术讨论会。</a:t>
            </a:r>
          </a:p>
          <a:p>
            <a:pPr lvl="1" algn="just">
              <a:lnSpc>
                <a:spcPct val="110000"/>
              </a:lnSpc>
            </a:pPr>
            <a:r>
              <a:rPr lang="en-US" altLang="zh-CN" sz="2600" dirty="0"/>
              <a:t>1986</a:t>
            </a:r>
            <a:r>
              <a:rPr lang="zh-CN" altLang="en-US" sz="2600" dirty="0"/>
              <a:t>年起把智能计算机系统、智能机器人和智能信息处理等重大项目列入国家高技术研究计划。</a:t>
            </a:r>
          </a:p>
        </p:txBody>
      </p:sp>
      <p:pic>
        <p:nvPicPr>
          <p:cNvPr id="15" name="Picture 5" descr="55228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424" y="1665513"/>
            <a:ext cx="2853158" cy="2140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104900" y="5033289"/>
            <a:ext cx="9980683" cy="1698927"/>
          </a:xfrm>
          <a:prstGeom prst="rect">
            <a:avLst/>
          </a:prstGeom>
          <a:noFill/>
        </p:spPr>
        <p:txBody>
          <a:bodyPr wrap="square" rtlCol="0">
            <a:spAutoFit/>
          </a:bodyPr>
          <a:lstStyle/>
          <a:p>
            <a:pPr marL="342900" indent="-342900" algn="just" eaLnBrk="1" hangingPunct="1">
              <a:lnSpc>
                <a:spcPct val="9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1993</a:t>
            </a:r>
            <a:r>
              <a:rPr lang="zh-CN" altLang="en-US" sz="2400" dirty="0">
                <a:latin typeface="微软雅黑" panose="020B0503020204020204" pitchFamily="34" charset="-122"/>
                <a:ea typeface="微软雅黑" panose="020B0503020204020204" pitchFamily="34" charset="-122"/>
              </a:rPr>
              <a:t>年起，把智能控制和智能自动化等项目列入</a:t>
            </a:r>
            <a:r>
              <a:rPr lang="zh-CN" altLang="en-US" sz="2400" dirty="0">
                <a:solidFill>
                  <a:srgbClr val="FF0000"/>
                </a:solidFill>
                <a:latin typeface="微软雅黑" panose="020B0503020204020204" pitchFamily="34" charset="-122"/>
                <a:ea typeface="微软雅黑" panose="020B0503020204020204" pitchFamily="34" charset="-122"/>
              </a:rPr>
              <a:t>国家科技攀登计划</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342900" indent="-342900" algn="just" eaLnBrk="1" hangingPunct="1">
              <a:lnSpc>
                <a:spcPct val="9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进入</a:t>
            </a: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世纪后，已有更多的</a:t>
            </a:r>
            <a:r>
              <a:rPr lang="zh-CN" altLang="en-US" sz="2400" dirty="0">
                <a:solidFill>
                  <a:srgbClr val="FF0000"/>
                </a:solidFill>
                <a:latin typeface="微软雅黑" panose="020B0503020204020204" pitchFamily="34" charset="-122"/>
                <a:ea typeface="微软雅黑" panose="020B0503020204020204" pitchFamily="34" charset="-122"/>
              </a:rPr>
              <a:t>人工智能与智能系统研究</a:t>
            </a:r>
            <a:r>
              <a:rPr lang="zh-CN" altLang="en-US" sz="2400" dirty="0">
                <a:latin typeface="微软雅黑" panose="020B0503020204020204" pitchFamily="34" charset="-122"/>
                <a:ea typeface="微软雅黑" panose="020B0503020204020204" pitchFamily="34" charset="-122"/>
              </a:rPr>
              <a:t>获得各种</a:t>
            </a:r>
            <a:r>
              <a:rPr lang="zh-CN" altLang="en-US" sz="2400" dirty="0">
                <a:solidFill>
                  <a:srgbClr val="FF0000"/>
                </a:solidFill>
                <a:latin typeface="微软雅黑" panose="020B0503020204020204" pitchFamily="34" charset="-122"/>
                <a:ea typeface="微软雅黑" panose="020B0503020204020204" pitchFamily="34" charset="-122"/>
              </a:rPr>
              <a:t>基金计划支持</a:t>
            </a:r>
            <a:r>
              <a:rPr lang="zh-CN" altLang="en-US" sz="2400" dirty="0">
                <a:latin typeface="微软雅黑" panose="020B0503020204020204" pitchFamily="34" charset="-122"/>
                <a:ea typeface="微软雅黑" panose="020B0503020204020204" pitchFamily="34" charset="-122"/>
              </a:rPr>
              <a:t>，并与国家</a:t>
            </a:r>
            <a:r>
              <a:rPr lang="zh-CN" altLang="en-US" sz="2400" dirty="0">
                <a:solidFill>
                  <a:srgbClr val="FF0000"/>
                </a:solidFill>
                <a:latin typeface="微软雅黑" panose="020B0503020204020204" pitchFamily="34" charset="-122"/>
                <a:ea typeface="微软雅黑" panose="020B0503020204020204" pitchFamily="34" charset="-122"/>
              </a:rPr>
              <a:t>国民经济和科技发展的重大需求</a:t>
            </a:r>
            <a:r>
              <a:rPr lang="zh-CN" altLang="en-US" sz="2400" dirty="0">
                <a:latin typeface="微软雅黑" panose="020B0503020204020204" pitchFamily="34" charset="-122"/>
                <a:ea typeface="微软雅黑" panose="020B0503020204020204" pitchFamily="34" charset="-122"/>
              </a:rPr>
              <a:t>相结合，力求做出更大贡献。</a:t>
            </a:r>
          </a:p>
          <a:p>
            <a:endParaRPr lang="zh-CN" altLang="en-US" dirty="0"/>
          </a:p>
        </p:txBody>
      </p:sp>
    </p:spTree>
    <p:extLst>
      <p:ext uri="{BB962C8B-B14F-4D97-AF65-F5344CB8AC3E}">
        <p14:creationId xmlns:p14="http://schemas.microsoft.com/office/powerpoint/2010/main" val="3595876239"/>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9" y="1460497"/>
            <a:ext cx="8137071" cy="5260978"/>
          </a:xfrm>
        </p:spPr>
        <p:txBody>
          <a:bodyPr>
            <a:normAutofit fontScale="62500" lnSpcReduction="20000"/>
          </a:bodyPr>
          <a:lstStyle/>
          <a:p>
            <a:pPr marL="0" indent="0">
              <a:lnSpc>
                <a:spcPct val="110000"/>
              </a:lnSpc>
              <a:buNone/>
              <a:defRPr/>
            </a:pPr>
            <a:r>
              <a:rPr lang="en-US" altLang="zh-CN" sz="4200" b="1" dirty="0">
                <a:solidFill>
                  <a:srgbClr val="0000FF"/>
                </a:solidFill>
              </a:rPr>
              <a:t>1.1.3  </a:t>
            </a:r>
            <a:r>
              <a:rPr lang="zh-CN" altLang="en-US" sz="4200" b="1" dirty="0">
                <a:solidFill>
                  <a:srgbClr val="0000FF"/>
                </a:solidFill>
              </a:rPr>
              <a:t>中国人工智能的发展</a:t>
            </a:r>
            <a:endParaRPr lang="en-US" altLang="zh-CN" sz="4200" b="1" dirty="0">
              <a:solidFill>
                <a:srgbClr val="0000FF"/>
              </a:solidFill>
            </a:endParaRPr>
          </a:p>
          <a:p>
            <a:pPr algn="just">
              <a:lnSpc>
                <a:spcPct val="170000"/>
              </a:lnSpc>
              <a:spcBef>
                <a:spcPts val="0"/>
              </a:spcBef>
              <a:buFont typeface="Wingdings" panose="05000000000000000000" pitchFamily="2" charset="2"/>
              <a:buChar char="Ø"/>
            </a:pPr>
            <a:r>
              <a:rPr lang="en-US" altLang="zh-CN" sz="3500" dirty="0"/>
              <a:t>1989</a:t>
            </a:r>
            <a:r>
              <a:rPr lang="zh-CN" altLang="en-US" sz="3500" dirty="0"/>
              <a:t>年首次召开了中国人工智能控制联合会议</a:t>
            </a:r>
            <a:r>
              <a:rPr lang="en-US" altLang="zh-CN" sz="3500" dirty="0"/>
              <a:t>(CJCAI)</a:t>
            </a:r>
            <a:r>
              <a:rPr lang="zh-CN" altLang="en-US" sz="3500" dirty="0"/>
              <a:t>。</a:t>
            </a:r>
          </a:p>
          <a:p>
            <a:pPr algn="just">
              <a:lnSpc>
                <a:spcPct val="170000"/>
              </a:lnSpc>
              <a:spcBef>
                <a:spcPts val="0"/>
              </a:spcBef>
              <a:buFont typeface="Wingdings" panose="05000000000000000000" pitchFamily="2" charset="2"/>
              <a:buChar char="Ø"/>
            </a:pPr>
            <a:r>
              <a:rPr lang="en-US" altLang="zh-CN" sz="3500" dirty="0"/>
              <a:t>《</a:t>
            </a:r>
            <a:r>
              <a:rPr lang="zh-CN" altLang="en-US" sz="3500" dirty="0"/>
              <a:t>模式识别与人工智能</a:t>
            </a:r>
            <a:r>
              <a:rPr lang="en-US" altLang="zh-CN" sz="3500" dirty="0"/>
              <a:t>》</a:t>
            </a:r>
            <a:r>
              <a:rPr lang="zh-CN" altLang="en-US" sz="3500" dirty="0"/>
              <a:t>杂志和</a:t>
            </a:r>
            <a:r>
              <a:rPr lang="en-US" altLang="zh-CN" sz="3500" dirty="0"/>
              <a:t>《</a:t>
            </a:r>
            <a:r>
              <a:rPr lang="zh-CN" altLang="en-US" sz="3500" dirty="0"/>
              <a:t>智能系统学报</a:t>
            </a:r>
            <a:r>
              <a:rPr lang="en-US" altLang="zh-CN" sz="3500" dirty="0"/>
              <a:t>》</a:t>
            </a:r>
            <a:r>
              <a:rPr lang="zh-CN" altLang="en-US" sz="3500" dirty="0"/>
              <a:t>已分别于</a:t>
            </a:r>
            <a:r>
              <a:rPr lang="en-US" altLang="zh-CN" sz="3500" dirty="0"/>
              <a:t>1987</a:t>
            </a:r>
            <a:r>
              <a:rPr lang="zh-CN" altLang="en-US" sz="3500" dirty="0"/>
              <a:t>年和</a:t>
            </a:r>
            <a:r>
              <a:rPr lang="en-US" altLang="zh-CN" sz="3500" dirty="0"/>
              <a:t>2006</a:t>
            </a:r>
            <a:r>
              <a:rPr lang="zh-CN" altLang="en-US" sz="3500" dirty="0"/>
              <a:t>年创刊。</a:t>
            </a:r>
          </a:p>
          <a:p>
            <a:pPr algn="just">
              <a:lnSpc>
                <a:spcPct val="170000"/>
              </a:lnSpc>
              <a:spcBef>
                <a:spcPts val="0"/>
              </a:spcBef>
              <a:buFont typeface="Wingdings" panose="05000000000000000000" pitchFamily="2" charset="2"/>
              <a:buChar char="Ø"/>
            </a:pPr>
            <a:r>
              <a:rPr lang="zh-CN" altLang="en-US" sz="3500" dirty="0"/>
              <a:t>已在人工智能领域取得一些具有国际领先水平的创造性成果。例如，吴文俊关于几何定理证明的“吴氏方法”。</a:t>
            </a:r>
          </a:p>
          <a:p>
            <a:pPr algn="just">
              <a:lnSpc>
                <a:spcPct val="170000"/>
              </a:lnSpc>
              <a:spcBef>
                <a:spcPts val="0"/>
              </a:spcBef>
              <a:buFont typeface="Wingdings" panose="05000000000000000000" pitchFamily="2" charset="2"/>
              <a:buChar char="Ø"/>
            </a:pPr>
            <a:r>
              <a:rPr lang="zh-CN" altLang="en-US" sz="3500" dirty="0"/>
              <a:t>已有数以万计的科技人员和大学师生从事不同层次的人工智能研究与学习，人工智能研究已在我国深入开展。</a:t>
            </a:r>
          </a:p>
          <a:p>
            <a:pPr algn="just">
              <a:lnSpc>
                <a:spcPct val="170000"/>
              </a:lnSpc>
              <a:spcBef>
                <a:spcPts val="0"/>
              </a:spcBef>
              <a:buFont typeface="Wingdings" panose="05000000000000000000" pitchFamily="2" charset="2"/>
              <a:buChar char="Ø"/>
            </a:pPr>
            <a:r>
              <a:rPr lang="en-US" altLang="zh-CN" sz="3500" dirty="0"/>
              <a:t>2006</a:t>
            </a:r>
            <a:r>
              <a:rPr lang="zh-CN" altLang="en-US" sz="3500" dirty="0"/>
              <a:t>年</a:t>
            </a:r>
            <a:r>
              <a:rPr lang="en-US" altLang="zh-CN" sz="3500" dirty="0"/>
              <a:t>8</a:t>
            </a:r>
            <a:r>
              <a:rPr lang="zh-CN" altLang="en-US" sz="3500" dirty="0"/>
              <a:t>月，在北京举办了 “庆祝人工智能学科诞生</a:t>
            </a:r>
            <a:r>
              <a:rPr lang="en-US" altLang="zh-CN" sz="3500" dirty="0"/>
              <a:t>50</a:t>
            </a:r>
            <a:r>
              <a:rPr lang="zh-CN" altLang="en-US" sz="3500" dirty="0"/>
              <a:t>周年”大型庆祝活动。</a:t>
            </a:r>
          </a:p>
        </p:txBody>
      </p:sp>
      <p:pic>
        <p:nvPicPr>
          <p:cNvPr id="7" name="Picture 5" descr="ANd9GcQQiRvBu9rUMxlUVWzZKt8mPsm95rw9268LJQaHMR9oJ0buE0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9832" y="1460497"/>
            <a:ext cx="155575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Nd9GcQ3Z4J903bxGqgBLZuFbte7s0-MLbh2CdSkBHODXptoWJwb-xJ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2532" y="3836985"/>
            <a:ext cx="1528763"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647617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9" y="1460497"/>
            <a:ext cx="7696201" cy="4254503"/>
          </a:xfrm>
        </p:spPr>
        <p:txBody>
          <a:bodyPr>
            <a:normAutofit fontScale="85000" lnSpcReduction="10000"/>
          </a:bodyPr>
          <a:lstStyle/>
          <a:p>
            <a:pPr marL="0" indent="0">
              <a:lnSpc>
                <a:spcPct val="110000"/>
              </a:lnSpc>
              <a:buNone/>
              <a:defRPr/>
            </a:pPr>
            <a:r>
              <a:rPr lang="en-US" altLang="zh-CN" sz="3100" b="1" dirty="0">
                <a:solidFill>
                  <a:srgbClr val="0000FF"/>
                </a:solidFill>
              </a:rPr>
              <a:t>1.1.3  </a:t>
            </a:r>
            <a:r>
              <a:rPr lang="zh-CN" altLang="en-US" sz="3100" b="1" dirty="0">
                <a:solidFill>
                  <a:srgbClr val="0000FF"/>
                </a:solidFill>
              </a:rPr>
              <a:t>中国人工智能的发展</a:t>
            </a:r>
            <a:endParaRPr lang="en-US" altLang="zh-CN" sz="3100" b="1" dirty="0">
              <a:solidFill>
                <a:srgbClr val="0000FF"/>
              </a:solidFill>
            </a:endParaRPr>
          </a:p>
          <a:p>
            <a:pPr algn="just">
              <a:lnSpc>
                <a:spcPct val="170000"/>
              </a:lnSpc>
              <a:spcBef>
                <a:spcPts val="0"/>
              </a:spcBef>
              <a:buFont typeface="Wingdings" panose="05000000000000000000" pitchFamily="2" charset="2"/>
              <a:buChar char="Ø"/>
            </a:pPr>
            <a:r>
              <a:rPr lang="zh-CN" altLang="en-US" sz="2800" dirty="0">
                <a:solidFill>
                  <a:srgbClr val="0000FF"/>
                </a:solidFill>
              </a:rPr>
              <a:t>国家战略</a:t>
            </a:r>
            <a:endParaRPr lang="en-US" altLang="zh-CN" sz="2800" dirty="0">
              <a:solidFill>
                <a:srgbClr val="0000FF"/>
              </a:solidFill>
            </a:endParaRPr>
          </a:p>
          <a:p>
            <a:pPr lvl="1">
              <a:lnSpc>
                <a:spcPct val="110000"/>
              </a:lnSpc>
            </a:pPr>
            <a:r>
              <a:rPr lang="en-US" altLang="zh-CN" sz="2800" dirty="0"/>
              <a:t>2014</a:t>
            </a:r>
            <a:r>
              <a:rPr lang="zh-CN" altLang="en-US" sz="2800" dirty="0"/>
              <a:t>年起，中国的人工智能已发展成为国家战略。</a:t>
            </a:r>
            <a:endParaRPr lang="en-US" altLang="zh-CN" sz="2800" dirty="0"/>
          </a:p>
          <a:p>
            <a:pPr lvl="1">
              <a:lnSpc>
                <a:spcPct val="110000"/>
              </a:lnSpc>
            </a:pPr>
            <a:r>
              <a:rPr lang="en-US" altLang="zh-CN" sz="2800" dirty="0"/>
              <a:t>2016</a:t>
            </a:r>
            <a:r>
              <a:rPr lang="zh-CN" altLang="en-US" sz="2800" dirty="0"/>
              <a:t>年</a:t>
            </a:r>
            <a:r>
              <a:rPr lang="en-US" altLang="zh-CN" sz="2800" dirty="0"/>
              <a:t>6</a:t>
            </a:r>
            <a:r>
              <a:rPr lang="zh-CN" altLang="en-US" sz="2800" dirty="0"/>
              <a:t>月，发改委和科技部等印发</a:t>
            </a:r>
            <a:r>
              <a:rPr lang="en-US" altLang="zh-CN" sz="2800" dirty="0"/>
              <a:t>《</a:t>
            </a:r>
            <a:r>
              <a:rPr lang="zh-CN" altLang="en-US" sz="2800" dirty="0"/>
              <a:t>“互联网</a:t>
            </a:r>
            <a:r>
              <a:rPr lang="en-US" altLang="zh-CN" sz="2800" dirty="0"/>
              <a:t>+</a:t>
            </a:r>
            <a:r>
              <a:rPr lang="zh-CN" altLang="en-US" sz="2800" dirty="0"/>
              <a:t>”人工智能三年行动实施方案</a:t>
            </a:r>
            <a:r>
              <a:rPr lang="en-US" altLang="zh-CN" sz="2800" dirty="0"/>
              <a:t>》</a:t>
            </a:r>
            <a:r>
              <a:rPr lang="zh-CN" altLang="en-US" sz="2800" dirty="0"/>
              <a:t>。</a:t>
            </a:r>
            <a:endParaRPr lang="en-US" altLang="zh-CN" sz="2800" dirty="0"/>
          </a:p>
          <a:p>
            <a:pPr lvl="1" latinLnBrk="1">
              <a:lnSpc>
                <a:spcPct val="110000"/>
              </a:lnSpc>
            </a:pPr>
            <a:r>
              <a:rPr lang="en-US" altLang="zh-CN" sz="2800" dirty="0"/>
              <a:t>2017</a:t>
            </a:r>
            <a:r>
              <a:rPr lang="zh-CN" altLang="en-US" sz="2800" dirty="0"/>
              <a:t>年</a:t>
            </a:r>
            <a:r>
              <a:rPr lang="en-US" altLang="zh-CN" sz="2800" dirty="0"/>
              <a:t>7</a:t>
            </a:r>
            <a:r>
              <a:rPr lang="zh-CN" altLang="en-US" sz="2800" dirty="0"/>
              <a:t>月</a:t>
            </a:r>
            <a:r>
              <a:rPr lang="en-US" altLang="zh-CN" sz="2800" dirty="0"/>
              <a:t>8</a:t>
            </a:r>
            <a:r>
              <a:rPr lang="zh-CN" altLang="en-US" sz="2800" dirty="0"/>
              <a:t>日，国务院发布</a:t>
            </a:r>
            <a:r>
              <a:rPr lang="en-US" altLang="zh-CN" sz="2800" dirty="0"/>
              <a:t>《</a:t>
            </a:r>
            <a:r>
              <a:rPr lang="zh-CN" altLang="en-US" sz="2800" dirty="0"/>
              <a:t>新一代人工智能发展规划</a:t>
            </a:r>
            <a:r>
              <a:rPr lang="en-US" altLang="zh-CN" sz="2800" dirty="0"/>
              <a:t>》</a:t>
            </a:r>
            <a:r>
              <a:rPr lang="zh-CN" altLang="en-US" sz="2800" dirty="0"/>
              <a:t>。</a:t>
            </a:r>
            <a:endParaRPr lang="en-US" altLang="zh-CN" sz="2800" dirty="0"/>
          </a:p>
          <a:p>
            <a:pPr lvl="1">
              <a:lnSpc>
                <a:spcPct val="110000"/>
              </a:lnSpc>
            </a:pPr>
            <a:r>
              <a:rPr lang="en-US" altLang="zh-CN" sz="2800" dirty="0"/>
              <a:t>2019</a:t>
            </a:r>
            <a:r>
              <a:rPr lang="zh-CN" altLang="en-US" sz="2800" dirty="0"/>
              <a:t>年</a:t>
            </a:r>
            <a:r>
              <a:rPr lang="en-US" altLang="zh-CN" sz="2800" dirty="0"/>
              <a:t>3</a:t>
            </a:r>
            <a:r>
              <a:rPr lang="zh-CN" altLang="en-US" sz="2800" dirty="0"/>
              <a:t>月</a:t>
            </a:r>
            <a:r>
              <a:rPr lang="en-US" altLang="zh-CN" sz="2800" dirty="0"/>
              <a:t>19</a:t>
            </a:r>
            <a:r>
              <a:rPr lang="zh-CN" altLang="en-US" sz="2800" dirty="0"/>
              <a:t>日，习近平为核心的党中央通过</a:t>
            </a:r>
            <a:r>
              <a:rPr lang="en-US" altLang="zh-CN" sz="2800" dirty="0"/>
              <a:t>《</a:t>
            </a:r>
            <a:r>
              <a:rPr lang="zh-CN" altLang="en-US" sz="2800" dirty="0"/>
              <a:t>关于促进人工智能和实体经济深度融合的指导意见</a:t>
            </a:r>
            <a:r>
              <a:rPr lang="en-US" altLang="zh-CN" sz="2800" dirty="0"/>
              <a:t>》</a:t>
            </a:r>
            <a:r>
              <a:rPr lang="zh-CN" altLang="en-US" sz="2800" dirty="0"/>
              <a:t>。</a:t>
            </a:r>
          </a:p>
        </p:txBody>
      </p:sp>
      <p:pic>
        <p:nvPicPr>
          <p:cNvPr id="5" name="Picture 2" descr="https://bkimg.cdn.bcebos.com/pic/c2fdfc039245d688eb7b0254aec27d1ed31b24c0?x-bce-process=image/watermark,image_d2F0ZXIvYmFpa2UxMTY=,g_7,xp_5,yp_5/format,f_au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4794" y="1460497"/>
            <a:ext cx="3298767" cy="202647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8694794" y="3937518"/>
            <a:ext cx="3421062" cy="1777482"/>
          </a:xfrm>
          <a:prstGeom prst="rect">
            <a:avLst/>
          </a:prstGeom>
        </p:spPr>
      </p:pic>
    </p:spTree>
    <p:extLst>
      <p:ext uri="{BB962C8B-B14F-4D97-AF65-F5344CB8AC3E}">
        <p14:creationId xmlns:p14="http://schemas.microsoft.com/office/powerpoint/2010/main" val="196522963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F083D9A3-4366-485C-9400-22D246348E93}"/>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9DC9D318-5E60-4263-8CEE-C8B1265DE0CA}" type="slidenum">
              <a:rPr lang="zh-TW" altLang="en-US" sz="1400" b="0">
                <a:solidFill>
                  <a:schemeClr val="tx1"/>
                </a:solidFill>
                <a:ea typeface="PMingLiU" panose="020B0604030504040204" pitchFamily="18" charset="-120"/>
              </a:rPr>
              <a:pPr/>
              <a:t>3</a:t>
            </a:fld>
            <a:endParaRPr lang="zh-TW" altLang="en-US" sz="1400" b="0" dirty="0">
              <a:solidFill>
                <a:schemeClr val="tx1"/>
              </a:solidFill>
              <a:ea typeface="PMingLiU" panose="020B0604030504040204" pitchFamily="18" charset="-120"/>
            </a:endParaRPr>
          </a:p>
        </p:txBody>
      </p:sp>
      <p:sp>
        <p:nvSpPr>
          <p:cNvPr id="3" name="标题 2">
            <a:extLst>
              <a:ext uri="{FF2B5EF4-FFF2-40B4-BE49-F238E27FC236}">
                <a16:creationId xmlns:a16="http://schemas.microsoft.com/office/drawing/2014/main" id="{6DE8FE62-2446-428A-BCF0-4C0B77634F32}"/>
              </a:ext>
            </a:extLst>
          </p:cNvPr>
          <p:cNvSpPr>
            <a:spLocks noGrp="1"/>
          </p:cNvSpPr>
          <p:nvPr>
            <p:ph type="title"/>
          </p:nvPr>
        </p:nvSpPr>
        <p:spPr>
          <a:xfrm>
            <a:off x="1105659" y="285837"/>
            <a:ext cx="9980682" cy="1096962"/>
          </a:xfrm>
        </p:spPr>
        <p:txBody>
          <a:bodyPr/>
          <a:lstStyle/>
          <a:p>
            <a:pPr algn="ctr"/>
            <a:r>
              <a:rPr lang="zh-CN" altLang="en-US" sz="4000" dirty="0">
                <a:solidFill>
                  <a:srgbClr val="000000"/>
                </a:solidFill>
                <a:latin typeface="Microsoft YaHei Light" panose="020B0502040204020203" pitchFamily="34" charset="-122"/>
                <a:ea typeface="Microsoft YaHei Light" panose="020B0502040204020203" pitchFamily="34" charset="-122"/>
              </a:rPr>
              <a:t>课程简介</a:t>
            </a:r>
            <a:br>
              <a:rPr lang="zh-CN" altLang="en-US" dirty="0">
                <a:solidFill>
                  <a:srgbClr val="000000"/>
                </a:solidFill>
                <a:latin typeface="Calibri Light" panose="020F0302020204030204" pitchFamily="34" charset="0"/>
                <a:ea typeface="宋体" panose="02010600030101010101" pitchFamily="2" charset="-122"/>
              </a:rPr>
            </a:br>
            <a:endParaRPr lang="zh-CN" altLang="en-US" dirty="0"/>
          </a:p>
        </p:txBody>
      </p:sp>
      <p:sp>
        <p:nvSpPr>
          <p:cNvPr id="5" name="Rectangle 3">
            <a:extLst>
              <a:ext uri="{FF2B5EF4-FFF2-40B4-BE49-F238E27FC236}">
                <a16:creationId xmlns:a16="http://schemas.microsoft.com/office/drawing/2014/main" id="{90D8C4CE-5616-43CE-9D87-7EF91CA3B5A2}"/>
              </a:ext>
            </a:extLst>
          </p:cNvPr>
          <p:cNvSpPr txBox="1">
            <a:spLocks noChangeArrowheads="1"/>
          </p:cNvSpPr>
          <p:nvPr/>
        </p:nvSpPr>
        <p:spPr bwMode="auto">
          <a:xfrm>
            <a:off x="757805" y="1735974"/>
            <a:ext cx="8595919"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zh-CN" altLang="en-US" sz="3000" b="1" dirty="0">
                <a:latin typeface="华文中宋" panose="02010600040101010101" pitchFamily="2" charset="-122"/>
                <a:ea typeface="华文中宋" panose="02010600040101010101" pitchFamily="2" charset="-122"/>
              </a:rPr>
              <a:t>考核方式：</a:t>
            </a:r>
            <a:endParaRPr lang="en-US" altLang="zh-CN" sz="3000" b="1" dirty="0">
              <a:latin typeface="华文中宋" panose="02010600040101010101" pitchFamily="2" charset="-122"/>
              <a:ea typeface="华文中宋" panose="02010600040101010101" pitchFamily="2" charset="-122"/>
            </a:endParaRPr>
          </a:p>
          <a:p>
            <a:pPr eaLnBrk="1" hangingPunct="1">
              <a:lnSpc>
                <a:spcPct val="190000"/>
              </a:lnSpc>
              <a:spcBef>
                <a:spcPts val="300"/>
              </a:spcBef>
              <a:buFontTx/>
              <a:buNone/>
            </a:pPr>
            <a:r>
              <a:rPr lang="zh-CN" altLang="en-US" sz="2600" b="1" dirty="0">
                <a:solidFill>
                  <a:srgbClr val="FF0000"/>
                </a:solidFill>
              </a:rPr>
              <a:t>考勤 </a:t>
            </a:r>
            <a:r>
              <a:rPr lang="en-US" altLang="zh-CN" sz="2600" b="1" dirty="0">
                <a:solidFill>
                  <a:srgbClr val="FF0000"/>
                </a:solidFill>
              </a:rPr>
              <a:t>(10%)+</a:t>
            </a:r>
            <a:r>
              <a:rPr lang="zh-CN" altLang="en-US" sz="2600" b="1" dirty="0">
                <a:solidFill>
                  <a:srgbClr val="FF0000"/>
                </a:solidFill>
              </a:rPr>
              <a:t>平时作业（</a:t>
            </a:r>
            <a:r>
              <a:rPr lang="en-US" altLang="zh-CN" sz="2600" b="1" dirty="0">
                <a:solidFill>
                  <a:srgbClr val="FF0000"/>
                </a:solidFill>
              </a:rPr>
              <a:t>3</a:t>
            </a:r>
            <a:r>
              <a:rPr lang="zh-CN" altLang="en-US" sz="2600" b="1" dirty="0">
                <a:solidFill>
                  <a:srgbClr val="FF0000"/>
                </a:solidFill>
              </a:rPr>
              <a:t>次，</a:t>
            </a:r>
            <a:r>
              <a:rPr lang="en-US" altLang="zh-CN" sz="2600" b="1" dirty="0">
                <a:solidFill>
                  <a:srgbClr val="FF0000"/>
                </a:solidFill>
              </a:rPr>
              <a:t>30%</a:t>
            </a:r>
            <a:r>
              <a:rPr lang="zh-CN" altLang="en-US" sz="2600" b="1" dirty="0">
                <a:solidFill>
                  <a:srgbClr val="FF0000"/>
                </a:solidFill>
              </a:rPr>
              <a:t> ）</a:t>
            </a:r>
            <a:r>
              <a:rPr lang="en-US" altLang="zh-CN" sz="2600" b="1" dirty="0">
                <a:solidFill>
                  <a:srgbClr val="FF0000"/>
                </a:solidFill>
              </a:rPr>
              <a:t>+ </a:t>
            </a:r>
            <a:r>
              <a:rPr lang="zh-CN" altLang="en-US" sz="2600" b="1" dirty="0">
                <a:solidFill>
                  <a:srgbClr val="FF0000"/>
                </a:solidFill>
              </a:rPr>
              <a:t>期末考试（</a:t>
            </a:r>
            <a:r>
              <a:rPr lang="en-US" altLang="zh-CN" sz="2600" b="1" dirty="0">
                <a:solidFill>
                  <a:srgbClr val="FF0000"/>
                </a:solidFill>
              </a:rPr>
              <a:t>60%</a:t>
            </a:r>
            <a:r>
              <a:rPr lang="zh-CN" altLang="en-US" sz="2600" b="1" dirty="0">
                <a:solidFill>
                  <a:srgbClr val="FF0000"/>
                </a:solidFill>
              </a:rPr>
              <a:t> ）</a:t>
            </a:r>
            <a:endParaRPr lang="en-US" altLang="zh-CN" sz="2600" b="1" dirty="0">
              <a:solidFill>
                <a:srgbClr val="FF0000"/>
              </a:solidFill>
            </a:endParaRPr>
          </a:p>
          <a:p>
            <a:pPr eaLnBrk="1" hangingPunct="1">
              <a:lnSpc>
                <a:spcPct val="190000"/>
              </a:lnSpc>
              <a:spcBef>
                <a:spcPts val="300"/>
              </a:spcBef>
              <a:buFontTx/>
              <a:buNone/>
            </a:pPr>
            <a:r>
              <a:rPr lang="zh-CN" altLang="en-US" sz="2600" b="1">
                <a:solidFill>
                  <a:srgbClr val="FF0000"/>
                </a:solidFill>
              </a:rPr>
              <a:t>笔试（闭卷）形式</a:t>
            </a:r>
            <a:endParaRPr lang="en-US" altLang="zh-CN" sz="2600" b="1" dirty="0">
              <a:solidFill>
                <a:srgbClr val="FF0000"/>
              </a:solidFill>
            </a:endParaRPr>
          </a:p>
          <a:p>
            <a:pPr eaLnBrk="1" hangingPunct="1">
              <a:lnSpc>
                <a:spcPct val="190000"/>
              </a:lnSpc>
              <a:spcBef>
                <a:spcPts val="300"/>
              </a:spcBef>
              <a:buFontTx/>
              <a:buNone/>
            </a:pPr>
            <a:r>
              <a:rPr lang="zh-CN" altLang="en-US" sz="3000" b="1" dirty="0">
                <a:latin typeface="华文中宋" panose="02010600040101010101" pitchFamily="2" charset="-122"/>
                <a:ea typeface="华文中宋" panose="02010600040101010101" pitchFamily="2" charset="-122"/>
              </a:rPr>
              <a:t>学时安排：</a:t>
            </a:r>
            <a:endParaRPr lang="en-US" altLang="zh-CN" sz="3000" b="1" dirty="0">
              <a:latin typeface="华文中宋" panose="02010600040101010101" pitchFamily="2" charset="-122"/>
              <a:ea typeface="华文中宋" panose="02010600040101010101" pitchFamily="2" charset="-122"/>
            </a:endParaRPr>
          </a:p>
          <a:p>
            <a:pPr eaLnBrk="1" hangingPunct="1">
              <a:lnSpc>
                <a:spcPct val="190000"/>
              </a:lnSpc>
              <a:spcBef>
                <a:spcPts val="300"/>
              </a:spcBef>
              <a:buFontTx/>
              <a:buNone/>
            </a:pPr>
            <a:r>
              <a:rPr lang="zh-CN" altLang="en-US" sz="2600" b="1" dirty="0">
                <a:solidFill>
                  <a:srgbClr val="FF0000"/>
                </a:solidFill>
              </a:rPr>
              <a:t>理论课时：</a:t>
            </a:r>
            <a:r>
              <a:rPr lang="en-US" altLang="zh-CN" sz="2600" b="1" dirty="0">
                <a:solidFill>
                  <a:srgbClr val="FF0000"/>
                </a:solidFill>
              </a:rPr>
              <a:t>32 (1-11</a:t>
            </a:r>
            <a:r>
              <a:rPr lang="zh-CN" altLang="en-US" sz="2600" b="1" dirty="0">
                <a:solidFill>
                  <a:srgbClr val="FF0000"/>
                </a:solidFill>
              </a:rPr>
              <a:t>周</a:t>
            </a:r>
            <a:r>
              <a:rPr lang="en-US" altLang="zh-CN" sz="2600" b="1" dirty="0">
                <a:solidFill>
                  <a:srgbClr val="FF0000"/>
                </a:solidFill>
              </a:rPr>
              <a:t>)</a:t>
            </a:r>
          </a:p>
          <a:p>
            <a:pPr eaLnBrk="1" hangingPunct="1">
              <a:lnSpc>
                <a:spcPct val="190000"/>
              </a:lnSpc>
              <a:spcBef>
                <a:spcPts val="300"/>
              </a:spcBef>
              <a:buFontTx/>
              <a:buNone/>
            </a:pPr>
            <a:r>
              <a:rPr lang="zh-CN" altLang="en-US" sz="2600" b="1" dirty="0">
                <a:solidFill>
                  <a:srgbClr val="FF0000"/>
                </a:solidFill>
              </a:rPr>
              <a:t>实验课时：</a:t>
            </a:r>
            <a:r>
              <a:rPr lang="en-US" altLang="zh-CN" sz="2600" b="1" dirty="0">
                <a:solidFill>
                  <a:srgbClr val="FF0000"/>
                </a:solidFill>
              </a:rPr>
              <a:t>20 (12-16</a:t>
            </a:r>
            <a:r>
              <a:rPr lang="zh-CN" altLang="en-US" sz="2600" b="1" dirty="0">
                <a:solidFill>
                  <a:srgbClr val="FF0000"/>
                </a:solidFill>
              </a:rPr>
              <a:t>周</a:t>
            </a:r>
            <a:r>
              <a:rPr lang="en-US" altLang="zh-CN" sz="2600" b="1" dirty="0">
                <a:solidFill>
                  <a:srgbClr val="FF0000"/>
                </a:solidFill>
              </a:rPr>
              <a:t>)</a:t>
            </a:r>
          </a:p>
        </p:txBody>
      </p:sp>
      <p:pic>
        <p:nvPicPr>
          <p:cNvPr id="4" name="图片 3">
            <a:extLst>
              <a:ext uri="{FF2B5EF4-FFF2-40B4-BE49-F238E27FC236}">
                <a16:creationId xmlns:a16="http://schemas.microsoft.com/office/drawing/2014/main" id="{A72D8816-C8BD-4B38-B927-D34A91CD42A5}"/>
              </a:ext>
            </a:extLst>
          </p:cNvPr>
          <p:cNvPicPr>
            <a:picLocks noChangeAspect="1"/>
          </p:cNvPicPr>
          <p:nvPr/>
        </p:nvPicPr>
        <p:blipFill rotWithShape="1">
          <a:blip r:embed="rId2">
            <a:extLst>
              <a:ext uri="{28A0092B-C50C-407E-A947-70E740481C1C}">
                <a14:useLocalDpi xmlns:a14="http://schemas.microsoft.com/office/drawing/2010/main" val="0"/>
              </a:ext>
            </a:extLst>
          </a:blip>
          <a:srcRect l="6994" t="13001" r="7717" b="23024"/>
          <a:stretch/>
        </p:blipFill>
        <p:spPr>
          <a:xfrm>
            <a:off x="9286615" y="2701256"/>
            <a:ext cx="2609408" cy="3481430"/>
          </a:xfrm>
          <a:prstGeom prst="rect">
            <a:avLst/>
          </a:prstGeom>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1.2  </a:t>
            </a:r>
            <a:r>
              <a:rPr lang="zh-CN" altLang="en-US" b="1" dirty="0">
                <a:solidFill>
                  <a:srgbClr val="0000FF"/>
                </a:solidFill>
                <a:cs typeface="+mn-cs"/>
              </a:rPr>
              <a:t>人工智能的各种认知观</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9" y="1460495"/>
            <a:ext cx="7106140" cy="5397505"/>
          </a:xfrm>
        </p:spPr>
        <p:txBody>
          <a:bodyPr>
            <a:normAutofit fontScale="92500"/>
          </a:bodyPr>
          <a:lstStyle/>
          <a:p>
            <a:pPr marL="0" indent="0">
              <a:lnSpc>
                <a:spcPct val="110000"/>
              </a:lnSpc>
              <a:buNone/>
              <a:defRPr/>
            </a:pPr>
            <a:r>
              <a:rPr lang="en-US" altLang="zh-CN" sz="2800" b="1" dirty="0">
                <a:solidFill>
                  <a:srgbClr val="0000FF"/>
                </a:solidFill>
              </a:rPr>
              <a:t>1.2.1  </a:t>
            </a:r>
            <a:r>
              <a:rPr lang="zh-CN" altLang="en-US" sz="2800" b="1" dirty="0">
                <a:solidFill>
                  <a:srgbClr val="0000FF"/>
                </a:solidFill>
              </a:rPr>
              <a:t>人工智能各学派的认知观</a:t>
            </a:r>
            <a:endParaRPr lang="en-US" altLang="zh-CN" sz="2800" b="1" dirty="0">
              <a:solidFill>
                <a:srgbClr val="0000FF"/>
              </a:solidFill>
            </a:endParaRPr>
          </a:p>
          <a:p>
            <a:pPr algn="just">
              <a:lnSpc>
                <a:spcPct val="170000"/>
              </a:lnSpc>
              <a:spcBef>
                <a:spcPts val="0"/>
              </a:spcBef>
              <a:buFont typeface="Wingdings" panose="05000000000000000000" pitchFamily="2" charset="2"/>
              <a:buChar char="Ø"/>
            </a:pPr>
            <a:r>
              <a:rPr lang="zh-CN" altLang="en-US" sz="2600" dirty="0">
                <a:solidFill>
                  <a:srgbClr val="0000FF"/>
                </a:solidFill>
              </a:rPr>
              <a:t>三大学派</a:t>
            </a:r>
            <a:endParaRPr lang="en-US" altLang="zh-CN" sz="2600" dirty="0">
              <a:solidFill>
                <a:srgbClr val="0000FF"/>
              </a:solidFill>
            </a:endParaRPr>
          </a:p>
          <a:p>
            <a:pPr lvl="1"/>
            <a:r>
              <a:rPr lang="zh-CN" altLang="en-US" sz="2600" dirty="0"/>
              <a:t>符号主义（</a:t>
            </a:r>
            <a:r>
              <a:rPr lang="en-US" altLang="zh-CN" sz="2600" dirty="0"/>
              <a:t>Symbolism </a:t>
            </a:r>
            <a:r>
              <a:rPr lang="zh-CN" altLang="en-US" sz="2600" dirty="0"/>
              <a:t>）</a:t>
            </a:r>
            <a:endParaRPr lang="en-US" altLang="zh-CN" sz="2600" dirty="0"/>
          </a:p>
          <a:p>
            <a:pPr lvl="2"/>
            <a:r>
              <a:rPr lang="zh-CN" altLang="en-US" sz="2600" dirty="0"/>
              <a:t>符号表达</a:t>
            </a:r>
            <a:endParaRPr lang="en-US" altLang="zh-CN" sz="2600" dirty="0"/>
          </a:p>
          <a:p>
            <a:pPr lvl="2"/>
            <a:r>
              <a:rPr lang="zh-CN" altLang="en-US" sz="2600" dirty="0"/>
              <a:t>数理逻辑</a:t>
            </a:r>
            <a:endParaRPr lang="en-US" altLang="zh-CN" sz="2600" dirty="0"/>
          </a:p>
          <a:p>
            <a:pPr lvl="2"/>
            <a:r>
              <a:rPr lang="zh-CN" altLang="en-US" sz="2600" dirty="0"/>
              <a:t>基于物理符号系统假设和有限合理性原理</a:t>
            </a:r>
            <a:endParaRPr lang="en-US" altLang="zh-CN" sz="2600" dirty="0"/>
          </a:p>
          <a:p>
            <a:pPr lvl="1"/>
            <a:r>
              <a:rPr lang="zh-CN" altLang="en-US" sz="2600" dirty="0"/>
              <a:t>连接主义（</a:t>
            </a:r>
            <a:r>
              <a:rPr lang="en-US" altLang="zh-CN" sz="2600" dirty="0"/>
              <a:t>Connectionism</a:t>
            </a:r>
            <a:r>
              <a:rPr lang="zh-CN" altLang="en-US" sz="2600" dirty="0"/>
              <a:t>）</a:t>
            </a:r>
            <a:endParaRPr lang="en-US" altLang="zh-CN" sz="2600" dirty="0"/>
          </a:p>
          <a:p>
            <a:pPr lvl="2"/>
            <a:r>
              <a:rPr lang="zh-CN" altLang="en-US" sz="2600" dirty="0"/>
              <a:t>仿生学（尤其是人脑）</a:t>
            </a:r>
            <a:endParaRPr lang="en-US" altLang="zh-CN" sz="2600" dirty="0"/>
          </a:p>
          <a:p>
            <a:pPr lvl="2"/>
            <a:r>
              <a:rPr lang="zh-CN" altLang="en-US" sz="2600" dirty="0"/>
              <a:t>基于神经网络及其间的连接机制与学习算法</a:t>
            </a:r>
            <a:endParaRPr lang="en-US" altLang="zh-CN" sz="2600" dirty="0"/>
          </a:p>
          <a:p>
            <a:pPr lvl="1"/>
            <a:r>
              <a:rPr lang="zh-CN" altLang="en-US" sz="2600" dirty="0"/>
              <a:t>行为主义（</a:t>
            </a:r>
            <a:r>
              <a:rPr lang="en-US" altLang="zh-CN" sz="2600" dirty="0" err="1"/>
              <a:t>Actionism</a:t>
            </a:r>
            <a:r>
              <a:rPr lang="zh-CN" altLang="en-US" sz="2600" dirty="0"/>
              <a:t>） </a:t>
            </a:r>
            <a:endParaRPr lang="en-US" altLang="zh-CN" sz="2600" dirty="0"/>
          </a:p>
          <a:p>
            <a:pPr lvl="2"/>
            <a:r>
              <a:rPr lang="zh-CN" altLang="en-US" sz="2600" dirty="0"/>
              <a:t>控制论</a:t>
            </a:r>
            <a:endParaRPr lang="en-US" altLang="zh-CN" sz="2600" dirty="0"/>
          </a:p>
          <a:p>
            <a:pPr lvl="2"/>
            <a:r>
              <a:rPr lang="zh-CN" altLang="en-US" sz="2600" dirty="0"/>
              <a:t>基于控制论及感知</a:t>
            </a:r>
            <a:r>
              <a:rPr lang="en-US" altLang="zh-CN" sz="2600" dirty="0"/>
              <a:t>—</a:t>
            </a:r>
            <a:r>
              <a:rPr lang="zh-CN" altLang="en-US" sz="2600" dirty="0"/>
              <a:t>动作型控制系统 </a:t>
            </a:r>
          </a:p>
        </p:txBody>
      </p:sp>
      <p:pic>
        <p:nvPicPr>
          <p:cNvPr id="17" name="图片 16"/>
          <p:cNvPicPr>
            <a:picLocks noChangeAspect="1"/>
          </p:cNvPicPr>
          <p:nvPr/>
        </p:nvPicPr>
        <p:blipFill>
          <a:blip r:embed="rId2"/>
          <a:stretch>
            <a:fillRect/>
          </a:stretch>
        </p:blipFill>
        <p:spPr>
          <a:xfrm>
            <a:off x="8154296" y="4184780"/>
            <a:ext cx="3242752" cy="1255796"/>
          </a:xfrm>
          <a:prstGeom prst="rect">
            <a:avLst/>
          </a:prstGeom>
        </p:spPr>
      </p:pic>
      <p:pic>
        <p:nvPicPr>
          <p:cNvPr id="18" name="图片 17"/>
          <p:cNvPicPr>
            <a:picLocks noChangeAspect="1"/>
          </p:cNvPicPr>
          <p:nvPr/>
        </p:nvPicPr>
        <p:blipFill>
          <a:blip r:embed="rId3"/>
          <a:stretch>
            <a:fillRect/>
          </a:stretch>
        </p:blipFill>
        <p:spPr>
          <a:xfrm>
            <a:off x="8668248" y="5678308"/>
            <a:ext cx="2214848" cy="1134434"/>
          </a:xfrm>
          <a:prstGeom prst="rect">
            <a:avLst/>
          </a:prstGeom>
        </p:spPr>
      </p:pic>
      <p:pic>
        <p:nvPicPr>
          <p:cNvPr id="3074" name="Picture 2" descr="https://gimg2.baidu.com/image_search/src=http%3A%2F%2F5b0988e595225.cdn.sohucs.com%2Fq_70%2Cc_zoom%2Cw_640%2Fimages%2F20180913%2Fdd37916d07d84680891147375f37fc92.jpeg&amp;refer=http%3A%2F%2F5b0988e595225.cdn.sohucs.com&amp;app=2002&amp;size=f9999,10000&amp;q=a80&amp;n=0&amp;g=0n&amp;fmt=auto?sec=1664866908&amp;t=0e0a33fd921ca396996573827242b7f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6405" y="1770585"/>
            <a:ext cx="2478534" cy="217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7973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1.2  </a:t>
            </a:r>
            <a:r>
              <a:rPr lang="zh-CN" altLang="en-US" b="1" dirty="0">
                <a:solidFill>
                  <a:srgbClr val="0000FF"/>
                </a:solidFill>
                <a:cs typeface="+mn-cs"/>
              </a:rPr>
              <a:t>人工智能的各种认知观</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9980683" cy="5397505"/>
          </a:xfrm>
        </p:spPr>
        <p:txBody>
          <a:bodyPr>
            <a:normAutofit/>
          </a:bodyPr>
          <a:lstStyle/>
          <a:p>
            <a:pPr marL="0" indent="0">
              <a:lnSpc>
                <a:spcPct val="110000"/>
              </a:lnSpc>
              <a:buNone/>
              <a:defRPr/>
            </a:pPr>
            <a:r>
              <a:rPr lang="en-US" altLang="zh-CN" sz="2600" b="1" dirty="0">
                <a:solidFill>
                  <a:srgbClr val="0000FF"/>
                </a:solidFill>
              </a:rPr>
              <a:t>1.2.1  </a:t>
            </a:r>
            <a:r>
              <a:rPr lang="zh-CN" altLang="en-US" sz="2600" b="1" dirty="0">
                <a:solidFill>
                  <a:srgbClr val="0000FF"/>
                </a:solidFill>
              </a:rPr>
              <a:t>人工智能各学派的认知观</a:t>
            </a:r>
            <a:endParaRPr lang="en-US" altLang="zh-CN" sz="2600" b="1" dirty="0">
              <a:solidFill>
                <a:srgbClr val="0000FF"/>
              </a:solidFill>
            </a:endParaRPr>
          </a:p>
          <a:p>
            <a:pPr algn="just">
              <a:lnSpc>
                <a:spcPct val="170000"/>
              </a:lnSpc>
              <a:spcBef>
                <a:spcPts val="0"/>
              </a:spcBef>
              <a:buFont typeface="Wingdings" panose="05000000000000000000" pitchFamily="2" charset="2"/>
              <a:buChar char="Ø"/>
            </a:pPr>
            <a:r>
              <a:rPr lang="zh-CN" altLang="en-US" sz="2400" dirty="0">
                <a:solidFill>
                  <a:srgbClr val="0000FF"/>
                </a:solidFill>
              </a:rPr>
              <a:t>符号主义</a:t>
            </a:r>
            <a:endParaRPr lang="en-US" altLang="zh-CN" sz="2400" dirty="0">
              <a:solidFill>
                <a:srgbClr val="0000FF"/>
              </a:solidFill>
            </a:endParaRPr>
          </a:p>
          <a:p>
            <a:pPr lvl="1">
              <a:lnSpc>
                <a:spcPct val="150000"/>
              </a:lnSpc>
              <a:spcBef>
                <a:spcPct val="30000"/>
              </a:spcBef>
            </a:pPr>
            <a:r>
              <a:rPr lang="zh-CN" altLang="en-US" sz="2400" dirty="0"/>
              <a:t>又称：逻辑主义、心理学派或计算机学派</a:t>
            </a:r>
          </a:p>
          <a:p>
            <a:pPr lvl="1">
              <a:spcBef>
                <a:spcPct val="30000"/>
              </a:spcBef>
            </a:pPr>
            <a:r>
              <a:rPr lang="zh-CN" altLang="en-US" sz="2400" dirty="0"/>
              <a:t>原理：物理符号系统</a:t>
            </a:r>
            <a:r>
              <a:rPr lang="en-US" altLang="zh-CN" sz="2400" dirty="0"/>
              <a:t>(</a:t>
            </a:r>
            <a:r>
              <a:rPr lang="zh-CN" altLang="en-US" sz="2400" dirty="0"/>
              <a:t>即符号操作系统</a:t>
            </a:r>
            <a:r>
              <a:rPr lang="en-US" altLang="zh-CN" sz="2400" dirty="0"/>
              <a:t>)</a:t>
            </a:r>
            <a:r>
              <a:rPr lang="zh-CN" altLang="en-US" sz="2400" dirty="0"/>
              <a:t>假设和有限合理性原理</a:t>
            </a:r>
          </a:p>
          <a:p>
            <a:pPr lvl="1">
              <a:spcBef>
                <a:spcPct val="30000"/>
              </a:spcBef>
            </a:pPr>
            <a:r>
              <a:rPr lang="zh-CN" altLang="en-US" sz="2400" dirty="0"/>
              <a:t>起源：源于数理逻辑</a:t>
            </a:r>
            <a:r>
              <a:rPr lang="en-US" altLang="zh-CN" sz="2400" dirty="0"/>
              <a:t>/</a:t>
            </a:r>
            <a:r>
              <a:rPr lang="zh-CN" altLang="en-US" sz="2400" dirty="0"/>
              <a:t>逻辑推理</a:t>
            </a:r>
          </a:p>
          <a:p>
            <a:pPr lvl="1">
              <a:spcBef>
                <a:spcPct val="30000"/>
              </a:spcBef>
            </a:pPr>
            <a:r>
              <a:rPr lang="zh-CN" altLang="en-US" sz="2400" dirty="0"/>
              <a:t>学派代表：纽厄尔、肖、西蒙和尼尔逊等</a:t>
            </a:r>
            <a:endParaRPr lang="en-US" altLang="zh-CN" sz="2400" dirty="0"/>
          </a:p>
          <a:p>
            <a:pPr marL="457200" lvl="1" indent="0">
              <a:spcBef>
                <a:spcPct val="30000"/>
              </a:spcBef>
              <a:buNone/>
            </a:pPr>
            <a:endParaRPr lang="en-US" altLang="zh-CN" sz="2400" dirty="0"/>
          </a:p>
          <a:p>
            <a:pPr lvl="1">
              <a:spcBef>
                <a:spcPct val="30000"/>
              </a:spcBef>
              <a:buNone/>
            </a:pPr>
            <a:r>
              <a:rPr lang="en-US" altLang="zh-CN" sz="2400" dirty="0">
                <a:solidFill>
                  <a:srgbClr val="0000FF"/>
                </a:solidFill>
              </a:rPr>
              <a:t>1234567890       0010110010110001</a:t>
            </a:r>
          </a:p>
          <a:p>
            <a:pPr lvl="1">
              <a:spcBef>
                <a:spcPct val="30000"/>
              </a:spcBef>
              <a:buNone/>
            </a:pPr>
            <a:r>
              <a:rPr lang="en-US" altLang="zh-CN" sz="2400" dirty="0">
                <a:solidFill>
                  <a:srgbClr val="0000FF"/>
                </a:solidFill>
              </a:rPr>
              <a:t>                           ABCDEFG…LMNOPQS…WXYZ</a:t>
            </a:r>
          </a:p>
          <a:p>
            <a:pPr lvl="1">
              <a:spcBef>
                <a:spcPct val="30000"/>
              </a:spcBef>
              <a:buNone/>
            </a:pPr>
            <a:r>
              <a:rPr lang="en-US" altLang="zh-CN" sz="2400" dirty="0">
                <a:solidFill>
                  <a:srgbClr val="0000FF"/>
                </a:solidFill>
              </a:rPr>
              <a:t>                           </a:t>
            </a:r>
            <a:r>
              <a:rPr lang="en-US" altLang="zh-CN" sz="2400" dirty="0" err="1">
                <a:solidFill>
                  <a:srgbClr val="0000FF"/>
                </a:solidFill>
              </a:rPr>
              <a:t>abcdefghijklmnopqrstuvwxyz</a:t>
            </a:r>
            <a:endParaRPr lang="en-US" altLang="zh-CN" sz="2400" dirty="0">
              <a:solidFill>
                <a:srgbClr val="0000FF"/>
              </a:solidFill>
            </a:endParaRPr>
          </a:p>
          <a:p>
            <a:pPr lvl="1">
              <a:spcBef>
                <a:spcPct val="30000"/>
              </a:spcBef>
              <a:buNone/>
            </a:pPr>
            <a:r>
              <a:rPr lang="en-US" altLang="zh-CN" sz="2400" dirty="0">
                <a:solidFill>
                  <a:srgbClr val="0000FF"/>
                </a:solidFill>
              </a:rPr>
              <a:t>                           </a:t>
            </a:r>
            <a:r>
              <a:rPr lang="en-US" altLang="zh-CN" sz="2400" b="1" dirty="0">
                <a:solidFill>
                  <a:srgbClr val="0000FF"/>
                </a:solidFill>
              </a:rPr>
              <a:t>+</a:t>
            </a:r>
            <a:r>
              <a:rPr lang="zh-CN" altLang="en-US" sz="2400" dirty="0">
                <a:solidFill>
                  <a:srgbClr val="0000FF"/>
                </a:solidFill>
              </a:rPr>
              <a:t>－</a:t>
            </a:r>
            <a:r>
              <a:rPr lang="en-US" altLang="zh-CN" sz="2400" dirty="0">
                <a:solidFill>
                  <a:srgbClr val="0000FF"/>
                </a:solidFill>
              </a:rPr>
              <a:t>×÷</a:t>
            </a:r>
            <a:r>
              <a:rPr lang="zh-CN" altLang="en-US" sz="2400" b="1" dirty="0">
                <a:solidFill>
                  <a:srgbClr val="0000FF"/>
                </a:solidFill>
              </a:rPr>
              <a:t>／</a:t>
            </a:r>
            <a:r>
              <a:rPr lang="zh-CN" altLang="en-US" sz="2400" dirty="0">
                <a:solidFill>
                  <a:srgbClr val="0000FF"/>
                </a:solidFill>
              </a:rPr>
              <a:t>＝≤≥＜＞→</a:t>
            </a:r>
            <a:r>
              <a:rPr lang="zh-CN" altLang="en-US" sz="2400" dirty="0">
                <a:solidFill>
                  <a:srgbClr val="0000FF"/>
                </a:solidFill>
                <a:latin typeface="楷体_GB2312" pitchFamily="49" charset="-122"/>
              </a:rPr>
              <a:t>∧∨∩∪</a:t>
            </a:r>
            <a:endParaRPr lang="zh-CN" altLang="en-US" sz="2400" dirty="0"/>
          </a:p>
        </p:txBody>
      </p:sp>
      <p:pic>
        <p:nvPicPr>
          <p:cNvPr id="2" name="图片 1"/>
          <p:cNvPicPr>
            <a:picLocks noChangeAspect="1"/>
          </p:cNvPicPr>
          <p:nvPr/>
        </p:nvPicPr>
        <p:blipFill>
          <a:blip r:embed="rId2"/>
          <a:stretch>
            <a:fillRect/>
          </a:stretch>
        </p:blipFill>
        <p:spPr>
          <a:xfrm>
            <a:off x="8464718" y="3829050"/>
            <a:ext cx="2620863" cy="3000375"/>
          </a:xfrm>
          <a:prstGeom prst="rect">
            <a:avLst/>
          </a:prstGeom>
        </p:spPr>
      </p:pic>
    </p:spTree>
    <p:extLst>
      <p:ext uri="{BB962C8B-B14F-4D97-AF65-F5344CB8AC3E}">
        <p14:creationId xmlns:p14="http://schemas.microsoft.com/office/powerpoint/2010/main" val="409355424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1.2  </a:t>
            </a:r>
            <a:r>
              <a:rPr lang="zh-CN" altLang="en-US" b="1" dirty="0">
                <a:solidFill>
                  <a:srgbClr val="0000FF"/>
                </a:solidFill>
                <a:cs typeface="+mn-cs"/>
              </a:rPr>
              <a:t>人工智能的各种认知观</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6"/>
            <a:ext cx="4714877" cy="4506916"/>
          </a:xfrm>
        </p:spPr>
        <p:txBody>
          <a:bodyPr>
            <a:normAutofit/>
          </a:bodyPr>
          <a:lstStyle/>
          <a:p>
            <a:pPr marL="0" indent="0">
              <a:lnSpc>
                <a:spcPct val="110000"/>
              </a:lnSpc>
              <a:buNone/>
              <a:defRPr/>
            </a:pPr>
            <a:r>
              <a:rPr lang="en-US" altLang="zh-CN" sz="2600" b="1" dirty="0">
                <a:solidFill>
                  <a:srgbClr val="0000FF"/>
                </a:solidFill>
              </a:rPr>
              <a:t>1.2.1  </a:t>
            </a:r>
            <a:r>
              <a:rPr lang="zh-CN" altLang="en-US" sz="2600" b="1" dirty="0">
                <a:solidFill>
                  <a:srgbClr val="0000FF"/>
                </a:solidFill>
              </a:rPr>
              <a:t>人工智能各学派的认知观</a:t>
            </a:r>
            <a:endParaRPr lang="en-US" altLang="zh-CN" sz="2600" b="1" dirty="0">
              <a:solidFill>
                <a:srgbClr val="0000FF"/>
              </a:solidFill>
            </a:endParaRPr>
          </a:p>
          <a:p>
            <a:pPr algn="just">
              <a:lnSpc>
                <a:spcPct val="170000"/>
              </a:lnSpc>
              <a:spcBef>
                <a:spcPts val="0"/>
              </a:spcBef>
              <a:buFont typeface="Wingdings" panose="05000000000000000000" pitchFamily="2" charset="2"/>
              <a:buChar char="Ø"/>
            </a:pPr>
            <a:r>
              <a:rPr lang="zh-CN" altLang="en-US" sz="2400" dirty="0">
                <a:solidFill>
                  <a:srgbClr val="0000FF"/>
                </a:solidFill>
              </a:rPr>
              <a:t>连接主义</a:t>
            </a:r>
            <a:endParaRPr lang="en-US" altLang="zh-CN" sz="2400" dirty="0">
              <a:solidFill>
                <a:srgbClr val="0000FF"/>
              </a:solidFill>
            </a:endParaRPr>
          </a:p>
          <a:p>
            <a:pPr lvl="1">
              <a:spcBef>
                <a:spcPct val="40000"/>
              </a:spcBef>
            </a:pPr>
            <a:r>
              <a:rPr lang="zh-CN" altLang="en-US" sz="2400" dirty="0"/>
              <a:t>又称：仿生学派或生理学派</a:t>
            </a:r>
          </a:p>
          <a:p>
            <a:pPr lvl="1">
              <a:spcBef>
                <a:spcPct val="40000"/>
              </a:spcBef>
            </a:pPr>
            <a:r>
              <a:rPr lang="zh-CN" altLang="en-US" sz="2400" dirty="0"/>
              <a:t>原理：神经网络及神经网络间的连接机制与学习算法。</a:t>
            </a:r>
          </a:p>
          <a:p>
            <a:pPr lvl="1">
              <a:spcBef>
                <a:spcPct val="40000"/>
              </a:spcBef>
            </a:pPr>
            <a:r>
              <a:rPr lang="zh-CN" altLang="en-US" sz="2400" dirty="0"/>
              <a:t>起源：源于仿生学，特别是人脑模型的研究。</a:t>
            </a:r>
          </a:p>
          <a:p>
            <a:pPr lvl="1">
              <a:spcBef>
                <a:spcPct val="40000"/>
              </a:spcBef>
            </a:pPr>
            <a:r>
              <a:rPr lang="zh-CN" altLang="en-US" sz="2400" dirty="0"/>
              <a:t>学派代表：麦卡洛克、皮茨、 霍普菲尔德、鲁梅尔哈特等。</a:t>
            </a:r>
          </a:p>
        </p:txBody>
      </p:sp>
      <p:pic>
        <p:nvPicPr>
          <p:cNvPr id="2" name="图片 1"/>
          <p:cNvPicPr>
            <a:picLocks noChangeAspect="1"/>
          </p:cNvPicPr>
          <p:nvPr/>
        </p:nvPicPr>
        <p:blipFill>
          <a:blip r:embed="rId2"/>
          <a:stretch>
            <a:fillRect/>
          </a:stretch>
        </p:blipFill>
        <p:spPr>
          <a:xfrm>
            <a:off x="5987044" y="1460496"/>
            <a:ext cx="6204956" cy="3757613"/>
          </a:xfrm>
          <a:prstGeom prst="rect">
            <a:avLst/>
          </a:prstGeom>
        </p:spPr>
      </p:pic>
    </p:spTree>
    <p:extLst>
      <p:ext uri="{BB962C8B-B14F-4D97-AF65-F5344CB8AC3E}">
        <p14:creationId xmlns:p14="http://schemas.microsoft.com/office/powerpoint/2010/main" val="1180253285"/>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1.2  </a:t>
            </a:r>
            <a:r>
              <a:rPr lang="zh-CN" altLang="en-US" b="1" dirty="0">
                <a:solidFill>
                  <a:srgbClr val="0000FF"/>
                </a:solidFill>
                <a:cs typeface="+mn-cs"/>
              </a:rPr>
              <a:t>人工智能的各种认知观</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9" y="1460495"/>
            <a:ext cx="6144988" cy="5397505"/>
          </a:xfrm>
        </p:spPr>
        <p:txBody>
          <a:bodyPr>
            <a:normAutofit/>
          </a:bodyPr>
          <a:lstStyle/>
          <a:p>
            <a:pPr marL="0" indent="0">
              <a:lnSpc>
                <a:spcPct val="110000"/>
              </a:lnSpc>
              <a:buNone/>
              <a:defRPr/>
            </a:pPr>
            <a:r>
              <a:rPr lang="en-US" altLang="zh-CN" sz="2600" b="1" dirty="0">
                <a:solidFill>
                  <a:srgbClr val="0000FF"/>
                </a:solidFill>
              </a:rPr>
              <a:t>1.2.1  </a:t>
            </a:r>
            <a:r>
              <a:rPr lang="zh-CN" altLang="en-US" sz="2600" b="1" dirty="0">
                <a:solidFill>
                  <a:srgbClr val="0000FF"/>
                </a:solidFill>
              </a:rPr>
              <a:t>人工智能各学派的认知观</a:t>
            </a:r>
            <a:endParaRPr lang="en-US" altLang="zh-CN" sz="2600" b="1" dirty="0">
              <a:solidFill>
                <a:srgbClr val="0000FF"/>
              </a:solidFill>
            </a:endParaRPr>
          </a:p>
          <a:p>
            <a:pPr algn="just">
              <a:lnSpc>
                <a:spcPct val="170000"/>
              </a:lnSpc>
              <a:spcBef>
                <a:spcPts val="0"/>
              </a:spcBef>
              <a:buFont typeface="Wingdings" panose="05000000000000000000" pitchFamily="2" charset="2"/>
              <a:buChar char="Ø"/>
            </a:pPr>
            <a:r>
              <a:rPr lang="zh-CN" altLang="en-US" sz="2400" dirty="0">
                <a:solidFill>
                  <a:srgbClr val="0000FF"/>
                </a:solidFill>
              </a:rPr>
              <a:t>行为主义</a:t>
            </a:r>
            <a:endParaRPr lang="en-US" altLang="zh-CN" sz="2400" dirty="0">
              <a:solidFill>
                <a:srgbClr val="0000FF"/>
              </a:solidFill>
            </a:endParaRPr>
          </a:p>
          <a:p>
            <a:pPr lvl="1" algn="just">
              <a:spcBef>
                <a:spcPct val="40000"/>
              </a:spcBef>
            </a:pPr>
            <a:r>
              <a:rPr lang="zh-CN" altLang="en-US" sz="2400" dirty="0"/>
              <a:t>又称：进化主义或控制论学派</a:t>
            </a:r>
          </a:p>
          <a:p>
            <a:pPr lvl="1" algn="just">
              <a:spcBef>
                <a:spcPct val="40000"/>
              </a:spcBef>
            </a:pPr>
            <a:r>
              <a:rPr lang="zh-CN" altLang="en-US" sz="2400" dirty="0"/>
              <a:t>原理：控制论及感知</a:t>
            </a:r>
            <a:r>
              <a:rPr lang="en-US" altLang="zh-CN" sz="2400" dirty="0"/>
              <a:t>—</a:t>
            </a:r>
            <a:r>
              <a:rPr lang="zh-CN" altLang="en-US" sz="2400" dirty="0"/>
              <a:t>动作型控制系统</a:t>
            </a:r>
          </a:p>
          <a:p>
            <a:pPr lvl="1" algn="just">
              <a:spcBef>
                <a:spcPct val="40000"/>
              </a:spcBef>
            </a:pPr>
            <a:r>
              <a:rPr lang="zh-CN" altLang="en-US" sz="2400" dirty="0"/>
              <a:t>起源：源于控制论</a:t>
            </a:r>
          </a:p>
          <a:p>
            <a:pPr lvl="1" algn="just">
              <a:spcBef>
                <a:spcPct val="40000"/>
              </a:spcBef>
            </a:pPr>
            <a:r>
              <a:rPr lang="zh-CN" altLang="en-US" sz="2400" dirty="0"/>
              <a:t>学派代表作：布鲁克斯的六足行走机器人，一个基于感知</a:t>
            </a:r>
            <a:r>
              <a:rPr lang="en-US" altLang="zh-CN" sz="2400" dirty="0"/>
              <a:t>-</a:t>
            </a:r>
            <a:r>
              <a:rPr lang="zh-CN" altLang="en-US" sz="2400" dirty="0"/>
              <a:t>动作模式的模拟昆虫行为的控制系统。</a:t>
            </a:r>
          </a:p>
        </p:txBody>
      </p:sp>
      <p:pic>
        <p:nvPicPr>
          <p:cNvPr id="5" name="Picture 4" descr="Brooks Six le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0743" y="4222745"/>
            <a:ext cx="28638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51ETqDNd2w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681" y="1460495"/>
            <a:ext cx="2592387"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30792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1.2  </a:t>
            </a:r>
            <a:r>
              <a:rPr lang="zh-CN" altLang="en-US" b="1" dirty="0">
                <a:solidFill>
                  <a:srgbClr val="0000FF"/>
                </a:solidFill>
                <a:cs typeface="+mn-cs"/>
              </a:rPr>
              <a:t>人工智能的各种认知观</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9" y="1460495"/>
            <a:ext cx="6144988" cy="2592387"/>
          </a:xfrm>
        </p:spPr>
        <p:txBody>
          <a:bodyPr>
            <a:normAutofit/>
          </a:bodyPr>
          <a:lstStyle/>
          <a:p>
            <a:pPr marL="0" indent="0">
              <a:lnSpc>
                <a:spcPct val="110000"/>
              </a:lnSpc>
              <a:buNone/>
              <a:defRPr/>
            </a:pPr>
            <a:r>
              <a:rPr lang="en-US" altLang="zh-CN" sz="2600" b="1" dirty="0">
                <a:solidFill>
                  <a:srgbClr val="0000FF"/>
                </a:solidFill>
              </a:rPr>
              <a:t>1.2.2  </a:t>
            </a:r>
            <a:r>
              <a:rPr lang="zh-CN" altLang="en-US" sz="2600" b="1" dirty="0">
                <a:solidFill>
                  <a:srgbClr val="0000FF"/>
                </a:solidFill>
              </a:rPr>
              <a:t>人工智能的争论</a:t>
            </a:r>
            <a:endParaRPr lang="en-US" altLang="zh-CN" sz="2600" b="1" dirty="0">
              <a:solidFill>
                <a:srgbClr val="0000FF"/>
              </a:solidFill>
            </a:endParaRPr>
          </a:p>
          <a:p>
            <a:pPr algn="just">
              <a:lnSpc>
                <a:spcPct val="170000"/>
              </a:lnSpc>
              <a:spcBef>
                <a:spcPts val="0"/>
              </a:spcBef>
              <a:buFont typeface="Wingdings" panose="05000000000000000000" pitchFamily="2" charset="2"/>
              <a:buChar char="Ø"/>
            </a:pPr>
            <a:r>
              <a:rPr lang="zh-CN" altLang="en-US" sz="2400" dirty="0">
                <a:solidFill>
                  <a:schemeClr val="tx2"/>
                </a:solidFill>
              </a:rPr>
              <a:t>对人工智能</a:t>
            </a:r>
            <a:r>
              <a:rPr lang="zh-CN" altLang="en-US" sz="2400" dirty="0">
                <a:solidFill>
                  <a:srgbClr val="FF0000"/>
                </a:solidFill>
              </a:rPr>
              <a:t>理论</a:t>
            </a:r>
            <a:r>
              <a:rPr lang="zh-CN" altLang="en-US" sz="2400" dirty="0">
                <a:solidFill>
                  <a:schemeClr val="tx2"/>
                </a:solidFill>
              </a:rPr>
              <a:t>的争论</a:t>
            </a:r>
          </a:p>
          <a:p>
            <a:pPr algn="just">
              <a:lnSpc>
                <a:spcPct val="170000"/>
              </a:lnSpc>
              <a:spcBef>
                <a:spcPts val="0"/>
              </a:spcBef>
              <a:buFont typeface="Wingdings" panose="05000000000000000000" pitchFamily="2" charset="2"/>
              <a:buChar char="Ø"/>
            </a:pPr>
            <a:r>
              <a:rPr lang="zh-CN" altLang="en-US" sz="2400" dirty="0">
                <a:solidFill>
                  <a:schemeClr val="tx2"/>
                </a:solidFill>
              </a:rPr>
              <a:t>对人工智能</a:t>
            </a:r>
            <a:r>
              <a:rPr lang="zh-CN" altLang="en-US" sz="2400" dirty="0">
                <a:solidFill>
                  <a:srgbClr val="FF0000"/>
                </a:solidFill>
              </a:rPr>
              <a:t>方法</a:t>
            </a:r>
            <a:r>
              <a:rPr lang="zh-CN" altLang="en-US" sz="2400" dirty="0">
                <a:solidFill>
                  <a:schemeClr val="tx2"/>
                </a:solidFill>
              </a:rPr>
              <a:t>的争论</a:t>
            </a:r>
          </a:p>
          <a:p>
            <a:pPr algn="just">
              <a:lnSpc>
                <a:spcPct val="170000"/>
              </a:lnSpc>
              <a:spcBef>
                <a:spcPts val="0"/>
              </a:spcBef>
              <a:buFont typeface="Wingdings" panose="05000000000000000000" pitchFamily="2" charset="2"/>
              <a:buChar char="Ø"/>
            </a:pPr>
            <a:r>
              <a:rPr lang="zh-CN" altLang="en-US" sz="2400" dirty="0">
                <a:solidFill>
                  <a:schemeClr val="tx2"/>
                </a:solidFill>
              </a:rPr>
              <a:t>对人工智能</a:t>
            </a:r>
            <a:r>
              <a:rPr lang="zh-CN" altLang="en-US" sz="2400" dirty="0">
                <a:solidFill>
                  <a:srgbClr val="FF0000"/>
                </a:solidFill>
              </a:rPr>
              <a:t>技术路线</a:t>
            </a:r>
            <a:r>
              <a:rPr lang="zh-CN" altLang="en-US" sz="2400" dirty="0">
                <a:solidFill>
                  <a:schemeClr val="tx2"/>
                </a:solidFill>
              </a:rPr>
              <a:t>的争论</a:t>
            </a:r>
          </a:p>
        </p:txBody>
      </p:sp>
      <p:pic>
        <p:nvPicPr>
          <p:cNvPr id="7" name="Picture 4" descr="070518085632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171" y="3460750"/>
            <a:ext cx="2667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https://img1.baidu.com/it/u=3326570359,804979240&amp;fm=253&amp;fmt=auto&amp;app=138&amp;f=JPEG?w=500&amp;h=5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75" y="3775545"/>
            <a:ext cx="2940050" cy="2945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06216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1.2  </a:t>
            </a:r>
            <a:r>
              <a:rPr lang="zh-CN" altLang="en-US" b="1" dirty="0">
                <a:solidFill>
                  <a:srgbClr val="0000FF"/>
                </a:solidFill>
                <a:cs typeface="+mn-cs"/>
              </a:rPr>
              <a:t>人工智能的各种认知观</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9" y="1460495"/>
            <a:ext cx="6144988" cy="4695376"/>
          </a:xfrm>
        </p:spPr>
        <p:txBody>
          <a:bodyPr>
            <a:normAutofit lnSpcReduction="10000"/>
          </a:bodyPr>
          <a:lstStyle/>
          <a:p>
            <a:pPr marL="0" indent="0">
              <a:lnSpc>
                <a:spcPct val="110000"/>
              </a:lnSpc>
              <a:buNone/>
              <a:defRPr/>
            </a:pPr>
            <a:r>
              <a:rPr lang="en-US" altLang="zh-CN" sz="2600" b="1" dirty="0">
                <a:solidFill>
                  <a:srgbClr val="0000FF"/>
                </a:solidFill>
              </a:rPr>
              <a:t>1.2.2  </a:t>
            </a:r>
            <a:r>
              <a:rPr lang="zh-CN" altLang="en-US" sz="2600" b="1" dirty="0">
                <a:solidFill>
                  <a:srgbClr val="0000FF"/>
                </a:solidFill>
              </a:rPr>
              <a:t>人工智能的争论</a:t>
            </a:r>
            <a:endParaRPr lang="en-US" altLang="zh-CN" sz="2600" b="1" dirty="0">
              <a:solidFill>
                <a:srgbClr val="0000FF"/>
              </a:solidFill>
            </a:endParaRPr>
          </a:p>
          <a:p>
            <a:pPr algn="just">
              <a:lnSpc>
                <a:spcPct val="170000"/>
              </a:lnSpc>
              <a:spcBef>
                <a:spcPts val="0"/>
              </a:spcBef>
              <a:buFont typeface="Wingdings" panose="05000000000000000000" pitchFamily="2" charset="2"/>
              <a:buChar char="Ø"/>
            </a:pPr>
            <a:r>
              <a:rPr lang="zh-CN" altLang="en-US" sz="2400" dirty="0">
                <a:solidFill>
                  <a:srgbClr val="0000FF"/>
                </a:solidFill>
              </a:rPr>
              <a:t>符号主义</a:t>
            </a:r>
          </a:p>
          <a:p>
            <a:pPr lvl="1" algn="just">
              <a:lnSpc>
                <a:spcPct val="150000"/>
              </a:lnSpc>
              <a:spcBef>
                <a:spcPts val="0"/>
              </a:spcBef>
            </a:pPr>
            <a:r>
              <a:rPr lang="zh-CN" altLang="en-US" sz="2400" dirty="0"/>
              <a:t>认为人的认知基元是符号，认知过程即符号操作过程。</a:t>
            </a:r>
          </a:p>
          <a:p>
            <a:pPr lvl="1" algn="just">
              <a:lnSpc>
                <a:spcPct val="150000"/>
              </a:lnSpc>
              <a:spcBef>
                <a:spcPts val="0"/>
              </a:spcBef>
            </a:pPr>
            <a:r>
              <a:rPr lang="zh-CN" altLang="en-US" sz="2400" dirty="0"/>
              <a:t>认为人是一个物理符号系统，计算机也是一个物理符号系统，因此能够用计算机来模拟人的智能行为。</a:t>
            </a:r>
          </a:p>
          <a:p>
            <a:pPr lvl="1" algn="just">
              <a:lnSpc>
                <a:spcPct val="150000"/>
              </a:lnSpc>
              <a:spcBef>
                <a:spcPts val="0"/>
              </a:spcBef>
            </a:pPr>
            <a:r>
              <a:rPr lang="zh-CN" altLang="en-US" sz="2400" dirty="0"/>
              <a:t>人工智能的核心问题是知识表示、知识推理和知识运用。</a:t>
            </a:r>
          </a:p>
          <a:p>
            <a:pPr algn="just">
              <a:lnSpc>
                <a:spcPct val="170000"/>
              </a:lnSpc>
              <a:spcBef>
                <a:spcPts val="0"/>
              </a:spcBef>
              <a:buFont typeface="Wingdings" panose="05000000000000000000" pitchFamily="2" charset="2"/>
              <a:buChar char="Ø"/>
            </a:pPr>
            <a:endParaRPr lang="zh-CN" altLang="en-US" sz="2400" dirty="0">
              <a:solidFill>
                <a:srgbClr val="0000FF"/>
              </a:solidFill>
            </a:endParaRPr>
          </a:p>
        </p:txBody>
      </p:sp>
      <p:pic>
        <p:nvPicPr>
          <p:cNvPr id="7" name="图片 6"/>
          <p:cNvPicPr>
            <a:picLocks noChangeAspect="1"/>
          </p:cNvPicPr>
          <p:nvPr/>
        </p:nvPicPr>
        <p:blipFill>
          <a:blip r:embed="rId2"/>
          <a:stretch>
            <a:fillRect/>
          </a:stretch>
        </p:blipFill>
        <p:spPr>
          <a:xfrm>
            <a:off x="7400349" y="1460495"/>
            <a:ext cx="1943675" cy="2711455"/>
          </a:xfrm>
          <a:prstGeom prst="rect">
            <a:avLst/>
          </a:prstGeom>
        </p:spPr>
      </p:pic>
      <p:pic>
        <p:nvPicPr>
          <p:cNvPr id="2" name="图片 1"/>
          <p:cNvPicPr>
            <a:picLocks noChangeAspect="1"/>
          </p:cNvPicPr>
          <p:nvPr/>
        </p:nvPicPr>
        <p:blipFill>
          <a:blip r:embed="rId3"/>
          <a:stretch>
            <a:fillRect/>
          </a:stretch>
        </p:blipFill>
        <p:spPr>
          <a:xfrm>
            <a:off x="7400350" y="4305300"/>
            <a:ext cx="3685232" cy="2416175"/>
          </a:xfrm>
          <a:prstGeom prst="rect">
            <a:avLst/>
          </a:prstGeom>
        </p:spPr>
      </p:pic>
      <p:pic>
        <p:nvPicPr>
          <p:cNvPr id="3" name="图片 2"/>
          <p:cNvPicPr>
            <a:picLocks noChangeAspect="1"/>
          </p:cNvPicPr>
          <p:nvPr/>
        </p:nvPicPr>
        <p:blipFill>
          <a:blip r:embed="rId4"/>
          <a:stretch>
            <a:fillRect/>
          </a:stretch>
        </p:blipFill>
        <p:spPr>
          <a:xfrm>
            <a:off x="9344024" y="1622419"/>
            <a:ext cx="1741558" cy="2387605"/>
          </a:xfrm>
          <a:prstGeom prst="rect">
            <a:avLst/>
          </a:prstGeom>
        </p:spPr>
      </p:pic>
    </p:spTree>
    <p:extLst>
      <p:ext uri="{BB962C8B-B14F-4D97-AF65-F5344CB8AC3E}">
        <p14:creationId xmlns:p14="http://schemas.microsoft.com/office/powerpoint/2010/main" val="243830411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1.2  </a:t>
            </a:r>
            <a:r>
              <a:rPr lang="zh-CN" altLang="en-US" b="1" dirty="0">
                <a:solidFill>
                  <a:srgbClr val="0000FF"/>
                </a:solidFill>
                <a:cs typeface="+mn-cs"/>
              </a:rPr>
              <a:t>人工智能的各种认知观</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9980683" cy="2833919"/>
          </a:xfrm>
        </p:spPr>
        <p:txBody>
          <a:bodyPr>
            <a:normAutofit/>
          </a:bodyPr>
          <a:lstStyle/>
          <a:p>
            <a:pPr marL="0" indent="0">
              <a:lnSpc>
                <a:spcPct val="110000"/>
              </a:lnSpc>
              <a:buNone/>
              <a:defRPr/>
            </a:pPr>
            <a:r>
              <a:rPr lang="en-US" altLang="zh-CN" sz="2600" b="1" dirty="0">
                <a:solidFill>
                  <a:srgbClr val="0000FF"/>
                </a:solidFill>
              </a:rPr>
              <a:t>1.2.2  </a:t>
            </a:r>
            <a:r>
              <a:rPr lang="zh-CN" altLang="en-US" sz="2600" b="1" dirty="0">
                <a:solidFill>
                  <a:srgbClr val="0000FF"/>
                </a:solidFill>
              </a:rPr>
              <a:t>人工智能的争论</a:t>
            </a:r>
            <a:endParaRPr lang="en-US" altLang="zh-CN" sz="2600" b="1" dirty="0">
              <a:solidFill>
                <a:srgbClr val="0000FF"/>
              </a:solidFill>
            </a:endParaRPr>
          </a:p>
          <a:p>
            <a:pPr algn="just">
              <a:lnSpc>
                <a:spcPct val="170000"/>
              </a:lnSpc>
              <a:spcBef>
                <a:spcPts val="0"/>
              </a:spcBef>
              <a:buFont typeface="Wingdings" panose="05000000000000000000" pitchFamily="2" charset="2"/>
              <a:buChar char="Ø"/>
            </a:pPr>
            <a:r>
              <a:rPr lang="zh-CN" altLang="en-US" sz="2400" dirty="0">
                <a:solidFill>
                  <a:srgbClr val="0000FF"/>
                </a:solidFill>
              </a:rPr>
              <a:t>连接主义</a:t>
            </a:r>
          </a:p>
          <a:p>
            <a:pPr lvl="1" algn="just">
              <a:lnSpc>
                <a:spcPct val="150000"/>
              </a:lnSpc>
              <a:spcBef>
                <a:spcPts val="0"/>
              </a:spcBef>
            </a:pPr>
            <a:r>
              <a:rPr lang="zh-CN" altLang="en-US" sz="2400" dirty="0"/>
              <a:t>认为思维基元是神经元，而不是符号处理过程。</a:t>
            </a:r>
          </a:p>
          <a:p>
            <a:pPr lvl="1" algn="just">
              <a:lnSpc>
                <a:spcPct val="150000"/>
              </a:lnSpc>
              <a:spcBef>
                <a:spcPts val="0"/>
              </a:spcBef>
            </a:pPr>
            <a:r>
              <a:rPr lang="zh-CN" altLang="en-US" sz="2400" dirty="0"/>
              <a:t>认为人脑不同于电脑，并提出连接主义的大脑工作模式，用于取代符号操作的电脑工作模式。</a:t>
            </a:r>
          </a:p>
        </p:txBody>
      </p:sp>
      <p:pic>
        <p:nvPicPr>
          <p:cNvPr id="7" name="Picture 4" descr="ANd9GcSunI6_8Bbga6pqjf-5OFVl147s04N3rMsI-GuPgrjU3kstd1A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0" y="4251551"/>
            <a:ext cx="327025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ANd9GcR9MFN0WoY_sGYY5VfkQqabazIkRif6VVHUw8Tnwr4-6fQB3-Q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525" y="4294414"/>
            <a:ext cx="19589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90386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1.2  </a:t>
            </a:r>
            <a:r>
              <a:rPr lang="zh-CN" altLang="en-US" b="1" dirty="0">
                <a:solidFill>
                  <a:srgbClr val="0000FF"/>
                </a:solidFill>
                <a:cs typeface="+mn-cs"/>
              </a:rPr>
              <a:t>人工智能的各种认知观</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9980683" cy="3225805"/>
          </a:xfrm>
        </p:spPr>
        <p:txBody>
          <a:bodyPr>
            <a:normAutofit lnSpcReduction="10000"/>
          </a:bodyPr>
          <a:lstStyle/>
          <a:p>
            <a:pPr marL="0" indent="0">
              <a:lnSpc>
                <a:spcPct val="110000"/>
              </a:lnSpc>
              <a:buNone/>
              <a:defRPr/>
            </a:pPr>
            <a:r>
              <a:rPr lang="en-US" altLang="zh-CN" sz="2600" b="1" dirty="0">
                <a:solidFill>
                  <a:srgbClr val="0000FF"/>
                </a:solidFill>
              </a:rPr>
              <a:t>1.2.2  </a:t>
            </a:r>
            <a:r>
              <a:rPr lang="zh-CN" altLang="en-US" sz="2600" b="1" dirty="0">
                <a:solidFill>
                  <a:srgbClr val="0000FF"/>
                </a:solidFill>
              </a:rPr>
              <a:t>人工智能的争论</a:t>
            </a:r>
            <a:endParaRPr lang="en-US" altLang="zh-CN" sz="2600" b="1" dirty="0">
              <a:solidFill>
                <a:srgbClr val="0000FF"/>
              </a:solidFill>
            </a:endParaRPr>
          </a:p>
          <a:p>
            <a:pPr algn="just">
              <a:lnSpc>
                <a:spcPct val="170000"/>
              </a:lnSpc>
              <a:spcBef>
                <a:spcPts val="0"/>
              </a:spcBef>
              <a:buFont typeface="Wingdings" panose="05000000000000000000" pitchFamily="2" charset="2"/>
              <a:buChar char="Ø"/>
            </a:pPr>
            <a:r>
              <a:rPr lang="zh-CN" altLang="en-US" sz="2400" dirty="0">
                <a:solidFill>
                  <a:srgbClr val="0000FF"/>
                </a:solidFill>
              </a:rPr>
              <a:t>行为主义</a:t>
            </a:r>
          </a:p>
          <a:p>
            <a:pPr lvl="1" algn="just">
              <a:lnSpc>
                <a:spcPct val="125000"/>
              </a:lnSpc>
              <a:spcBef>
                <a:spcPts val="0"/>
              </a:spcBef>
            </a:pPr>
            <a:r>
              <a:rPr lang="zh-CN" altLang="en-US" sz="2400" dirty="0"/>
              <a:t>认为智能取决于感知和行动</a:t>
            </a:r>
            <a:r>
              <a:rPr lang="en-US" altLang="zh-CN" sz="2400" dirty="0"/>
              <a:t>(</a:t>
            </a:r>
            <a:r>
              <a:rPr lang="zh-CN" altLang="en-US" sz="2400" dirty="0"/>
              <a:t>所以被称为行为主义</a:t>
            </a:r>
            <a:r>
              <a:rPr lang="en-US" altLang="zh-CN" sz="2400" dirty="0"/>
              <a:t>)</a:t>
            </a:r>
            <a:r>
              <a:rPr lang="zh-CN" altLang="en-US" sz="2400" dirty="0"/>
              <a:t>，提出智能行为的“感知</a:t>
            </a:r>
            <a:r>
              <a:rPr lang="en-US" altLang="zh-CN" sz="2400" dirty="0"/>
              <a:t>—</a:t>
            </a:r>
            <a:r>
              <a:rPr lang="zh-CN" altLang="en-US" sz="2400" dirty="0"/>
              <a:t>动作”模式。</a:t>
            </a:r>
          </a:p>
          <a:p>
            <a:pPr lvl="1" algn="just">
              <a:lnSpc>
                <a:spcPct val="125000"/>
              </a:lnSpc>
              <a:spcBef>
                <a:spcPts val="0"/>
              </a:spcBef>
            </a:pPr>
            <a:r>
              <a:rPr lang="zh-CN" altLang="en-US" sz="2400" dirty="0"/>
              <a:t>认为智能不需要知识、不需要表示、不需要推理；人工智能可以象人类智能一样逐步进化</a:t>
            </a:r>
            <a:r>
              <a:rPr lang="en-US" altLang="zh-CN" sz="2400" dirty="0"/>
              <a:t>(</a:t>
            </a:r>
            <a:r>
              <a:rPr lang="zh-CN" altLang="en-US" sz="2400" dirty="0"/>
              <a:t>所以称为进化主义</a:t>
            </a:r>
            <a:r>
              <a:rPr lang="en-US" altLang="zh-CN" sz="2400" dirty="0"/>
              <a:t>)</a:t>
            </a:r>
            <a:r>
              <a:rPr lang="zh-CN" altLang="en-US" sz="2400" dirty="0"/>
              <a:t>；智能行为只能在现实世界中与周围环境交互作用而表现出来。</a:t>
            </a:r>
          </a:p>
        </p:txBody>
      </p:sp>
      <p:pic>
        <p:nvPicPr>
          <p:cNvPr id="7" name="Picture 4" descr="ANd9GcQ_FPdlO0W-ehpNtgkpxb7gwj8uc0-Pl22o2I9OHB0fyG--KetP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4163" y="4819650"/>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ANd9GcQHTB-cXPpinsZDxcoV0LTyunX4ikIO1Qo40oNGJSomPwt7PPAC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4819650"/>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58902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1.2  </a:t>
            </a:r>
            <a:r>
              <a:rPr lang="zh-CN" altLang="en-US" b="1" dirty="0">
                <a:solidFill>
                  <a:srgbClr val="0000FF"/>
                </a:solidFill>
                <a:cs typeface="+mn-cs"/>
              </a:rPr>
              <a:t>人工智能的各种认知观</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9980684" cy="5260980"/>
          </a:xfrm>
        </p:spPr>
        <p:txBody>
          <a:bodyPr>
            <a:normAutofit lnSpcReduction="10000"/>
          </a:bodyPr>
          <a:lstStyle/>
          <a:p>
            <a:pPr marL="0" indent="0">
              <a:lnSpc>
                <a:spcPct val="110000"/>
              </a:lnSpc>
              <a:buNone/>
              <a:defRPr/>
            </a:pPr>
            <a:r>
              <a:rPr lang="en-US" altLang="zh-CN" sz="2600" b="1" dirty="0">
                <a:solidFill>
                  <a:srgbClr val="0000FF"/>
                </a:solidFill>
              </a:rPr>
              <a:t>1.2.2  </a:t>
            </a:r>
            <a:r>
              <a:rPr lang="zh-CN" altLang="en-US" sz="2600" b="1" dirty="0">
                <a:solidFill>
                  <a:srgbClr val="0000FF"/>
                </a:solidFill>
              </a:rPr>
              <a:t>人工智能的争论</a:t>
            </a:r>
            <a:endParaRPr lang="en-US" altLang="zh-CN" sz="2600" b="1" dirty="0">
              <a:solidFill>
                <a:srgbClr val="0000FF"/>
              </a:solidFill>
            </a:endParaRPr>
          </a:p>
          <a:p>
            <a:pPr algn="just">
              <a:lnSpc>
                <a:spcPct val="170000"/>
              </a:lnSpc>
              <a:spcBef>
                <a:spcPts val="0"/>
              </a:spcBef>
              <a:buFont typeface="Wingdings" panose="05000000000000000000" pitchFamily="2" charset="2"/>
              <a:buChar char="Ø"/>
            </a:pPr>
            <a:r>
              <a:rPr lang="zh-CN" altLang="en-US" sz="2400" dirty="0">
                <a:solidFill>
                  <a:srgbClr val="0000FF"/>
                </a:solidFill>
              </a:rPr>
              <a:t>符号主义：  功能模拟方法</a:t>
            </a:r>
            <a:endParaRPr lang="en-US" altLang="zh-CN" sz="2400" dirty="0">
              <a:solidFill>
                <a:srgbClr val="0000FF"/>
              </a:solidFill>
            </a:endParaRPr>
          </a:p>
          <a:p>
            <a:pPr lvl="1" algn="just">
              <a:lnSpc>
                <a:spcPct val="170000"/>
              </a:lnSpc>
              <a:spcBef>
                <a:spcPts val="0"/>
              </a:spcBef>
              <a:buFont typeface="Wingdings" panose="05000000000000000000" pitchFamily="2" charset="2"/>
              <a:buChar char="Ø"/>
            </a:pPr>
            <a:r>
              <a:rPr lang="zh-CN" altLang="en-US" sz="2400" dirty="0">
                <a:solidFill>
                  <a:schemeClr val="tx2"/>
                </a:solidFill>
              </a:rPr>
              <a:t>模拟人类认知系统所具备的功能，通过数学逻辑方法来实现人工智能。</a:t>
            </a:r>
          </a:p>
          <a:p>
            <a:pPr algn="just">
              <a:lnSpc>
                <a:spcPct val="170000"/>
              </a:lnSpc>
              <a:spcBef>
                <a:spcPts val="0"/>
              </a:spcBef>
              <a:buFont typeface="Wingdings" panose="05000000000000000000" pitchFamily="2" charset="2"/>
              <a:buChar char="Ø"/>
            </a:pPr>
            <a:r>
              <a:rPr lang="zh-CN" altLang="en-US" sz="2400" dirty="0">
                <a:solidFill>
                  <a:srgbClr val="0000FF"/>
                </a:solidFill>
              </a:rPr>
              <a:t>连接主义：  结构模拟方法</a:t>
            </a:r>
            <a:endParaRPr lang="en-US" altLang="zh-CN" sz="2400" dirty="0">
              <a:solidFill>
                <a:srgbClr val="0000FF"/>
              </a:solidFill>
            </a:endParaRPr>
          </a:p>
          <a:p>
            <a:pPr lvl="1" algn="just">
              <a:lnSpc>
                <a:spcPct val="170000"/>
              </a:lnSpc>
              <a:spcBef>
                <a:spcPts val="0"/>
              </a:spcBef>
              <a:buFont typeface="Wingdings" panose="05000000000000000000" pitchFamily="2" charset="2"/>
              <a:buChar char="Ø"/>
            </a:pPr>
            <a:r>
              <a:rPr lang="zh-CN" altLang="en-US" sz="2400" dirty="0">
                <a:solidFill>
                  <a:schemeClr val="tx2"/>
                </a:solidFill>
              </a:rPr>
              <a:t>模拟人的生理神经网络结构，不同的结构表现出不同的功能和行为。认为功能、结构和智能行为是不可分的。 </a:t>
            </a:r>
          </a:p>
          <a:p>
            <a:pPr algn="just">
              <a:lnSpc>
                <a:spcPct val="170000"/>
              </a:lnSpc>
              <a:spcBef>
                <a:spcPts val="0"/>
              </a:spcBef>
              <a:buFont typeface="Wingdings" panose="05000000000000000000" pitchFamily="2" charset="2"/>
              <a:buChar char="Ø"/>
            </a:pPr>
            <a:r>
              <a:rPr lang="zh-CN" altLang="en-US" sz="2400" dirty="0">
                <a:solidFill>
                  <a:srgbClr val="0000FF"/>
                </a:solidFill>
              </a:rPr>
              <a:t>行为主义：  行为模拟方法</a:t>
            </a:r>
            <a:endParaRPr lang="en-US" altLang="zh-CN" sz="2400" dirty="0">
              <a:solidFill>
                <a:srgbClr val="0000FF"/>
              </a:solidFill>
            </a:endParaRPr>
          </a:p>
          <a:p>
            <a:pPr lvl="1" algn="just">
              <a:lnSpc>
                <a:spcPct val="170000"/>
              </a:lnSpc>
              <a:spcBef>
                <a:spcPts val="0"/>
              </a:spcBef>
              <a:buFont typeface="Wingdings" panose="05000000000000000000" pitchFamily="2" charset="2"/>
              <a:buChar char="Ø"/>
            </a:pPr>
            <a:r>
              <a:rPr lang="zh-CN" altLang="en-US" sz="2400" dirty="0">
                <a:solidFill>
                  <a:schemeClr val="tx2"/>
                </a:solidFill>
              </a:rPr>
              <a:t>采用行为模拟方法，也认为功能、结构和智能行为是不可分的。不同行为表现出不同功能和不同控制结构。 </a:t>
            </a:r>
          </a:p>
        </p:txBody>
      </p:sp>
    </p:spTree>
    <p:extLst>
      <p:ext uri="{BB962C8B-B14F-4D97-AF65-F5344CB8AC3E}">
        <p14:creationId xmlns:p14="http://schemas.microsoft.com/office/powerpoint/2010/main" val="319979082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1.3  </a:t>
            </a:r>
            <a:r>
              <a:rPr lang="zh-CN" altLang="en-US" b="1" dirty="0">
                <a:solidFill>
                  <a:srgbClr val="0000FF"/>
                </a:solidFill>
                <a:cs typeface="+mn-cs"/>
              </a:rPr>
              <a:t>人类智能与人工智能</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9980684" cy="5260980"/>
          </a:xfrm>
        </p:spPr>
        <p:txBody>
          <a:bodyPr>
            <a:normAutofit/>
          </a:bodyPr>
          <a:lstStyle/>
          <a:p>
            <a:pPr marL="0" indent="0">
              <a:lnSpc>
                <a:spcPct val="110000"/>
              </a:lnSpc>
              <a:buNone/>
              <a:defRPr/>
            </a:pPr>
            <a:r>
              <a:rPr lang="en-US" altLang="zh-CN" sz="2600" b="1" dirty="0">
                <a:solidFill>
                  <a:srgbClr val="0000FF"/>
                </a:solidFill>
              </a:rPr>
              <a:t>1.3.1  </a:t>
            </a:r>
            <a:r>
              <a:rPr lang="zh-CN" altLang="en-US" sz="2600" b="1" dirty="0">
                <a:solidFill>
                  <a:srgbClr val="0000FF"/>
                </a:solidFill>
              </a:rPr>
              <a:t>智能信息处理系统的假设</a:t>
            </a:r>
            <a:endParaRPr lang="en-US" altLang="zh-CN" sz="2600" b="1" dirty="0">
              <a:solidFill>
                <a:srgbClr val="0000FF"/>
              </a:solidFill>
            </a:endParaRPr>
          </a:p>
          <a:p>
            <a:pPr>
              <a:lnSpc>
                <a:spcPct val="150000"/>
              </a:lnSpc>
              <a:spcBef>
                <a:spcPts val="0"/>
              </a:spcBef>
              <a:buClr>
                <a:srgbClr val="00FFFF"/>
              </a:buClr>
              <a:buSzPct val="90000"/>
              <a:buFont typeface="Wingdings" panose="05000000000000000000" pitchFamily="2" charset="2"/>
              <a:buChar char="v"/>
              <a:defRPr/>
            </a:pPr>
            <a:r>
              <a:rPr lang="zh-CN" altLang="en-US" sz="2400" dirty="0">
                <a:solidFill>
                  <a:schemeClr val="tx2"/>
                </a:solidFill>
              </a:rPr>
              <a:t>人是一种智能信息处理系统</a:t>
            </a:r>
          </a:p>
          <a:p>
            <a:pPr>
              <a:lnSpc>
                <a:spcPct val="150000"/>
              </a:lnSpc>
              <a:spcBef>
                <a:spcPts val="0"/>
              </a:spcBef>
              <a:buClr>
                <a:srgbClr val="00FFFF"/>
              </a:buClr>
              <a:buSzPct val="90000"/>
              <a:buFont typeface="Wingdings" panose="05000000000000000000" pitchFamily="2" charset="2"/>
              <a:buChar char="v"/>
              <a:defRPr/>
            </a:pPr>
            <a:r>
              <a:rPr lang="zh-CN" altLang="en-US" sz="2400" dirty="0">
                <a:solidFill>
                  <a:schemeClr val="tx2"/>
                </a:solidFill>
              </a:rPr>
              <a:t>物理符号系统的六种基本功能</a:t>
            </a:r>
            <a:endParaRPr lang="en-US" altLang="zh-CN" sz="2400" dirty="0">
              <a:solidFill>
                <a:schemeClr val="tx2"/>
              </a:solidFill>
            </a:endParaRPr>
          </a:p>
          <a:p>
            <a:pPr lvl="1">
              <a:lnSpc>
                <a:spcPct val="150000"/>
              </a:lnSpc>
              <a:spcBef>
                <a:spcPts val="0"/>
              </a:spcBef>
              <a:buClr>
                <a:srgbClr val="00FFFF"/>
              </a:buClr>
              <a:buSzPct val="90000"/>
              <a:buFont typeface="Wingdings" panose="05000000000000000000" pitchFamily="2" charset="2"/>
              <a:buChar char="v"/>
              <a:defRPr/>
            </a:pPr>
            <a:r>
              <a:rPr lang="zh-CN" altLang="en-US" sz="2400" dirty="0">
                <a:solidFill>
                  <a:schemeClr val="tx2"/>
                </a:solidFill>
              </a:rPr>
              <a:t>输入符号、输出符号、存储符号</a:t>
            </a:r>
            <a:endParaRPr lang="en-US" altLang="zh-CN" sz="2400" dirty="0">
              <a:solidFill>
                <a:schemeClr val="tx2"/>
              </a:solidFill>
            </a:endParaRPr>
          </a:p>
          <a:p>
            <a:pPr lvl="1">
              <a:lnSpc>
                <a:spcPct val="150000"/>
              </a:lnSpc>
              <a:spcBef>
                <a:spcPts val="0"/>
              </a:spcBef>
              <a:buClr>
                <a:srgbClr val="00FFFF"/>
              </a:buClr>
              <a:buSzPct val="90000"/>
              <a:buFont typeface="Wingdings" panose="05000000000000000000" pitchFamily="2" charset="2"/>
              <a:buChar char="v"/>
              <a:defRPr/>
            </a:pPr>
            <a:r>
              <a:rPr lang="zh-CN" altLang="en-US" sz="2400" dirty="0">
                <a:solidFill>
                  <a:schemeClr val="tx2"/>
                </a:solidFill>
              </a:rPr>
              <a:t>复制符号、建立符号结构、条件性迁移</a:t>
            </a:r>
          </a:p>
          <a:p>
            <a:pPr>
              <a:lnSpc>
                <a:spcPct val="150000"/>
              </a:lnSpc>
              <a:spcBef>
                <a:spcPts val="0"/>
              </a:spcBef>
              <a:buClr>
                <a:srgbClr val="00FFFF"/>
              </a:buClr>
              <a:buSzPct val="90000"/>
              <a:buFont typeface="Wingdings" panose="05000000000000000000" pitchFamily="2" charset="2"/>
              <a:buChar char="v"/>
              <a:defRPr/>
            </a:pPr>
            <a:r>
              <a:rPr lang="zh-CN" altLang="en-US" sz="2400" dirty="0">
                <a:solidFill>
                  <a:schemeClr val="tx2"/>
                </a:solidFill>
              </a:rPr>
              <a:t>物理符号系统的假设</a:t>
            </a:r>
          </a:p>
          <a:p>
            <a:pPr lvl="1">
              <a:lnSpc>
                <a:spcPct val="150000"/>
              </a:lnSpc>
              <a:spcBef>
                <a:spcPts val="0"/>
              </a:spcBef>
              <a:buClr>
                <a:srgbClr val="FFFF66"/>
              </a:buClr>
              <a:buSzPct val="90000"/>
              <a:buFont typeface="Wingdings" panose="05000000000000000000" pitchFamily="2" charset="2"/>
              <a:buChar char="v"/>
              <a:defRPr/>
            </a:pPr>
            <a:r>
              <a:rPr lang="zh-CN" altLang="en-US" sz="2400" dirty="0">
                <a:solidFill>
                  <a:schemeClr val="tx2"/>
                </a:solidFill>
              </a:rPr>
              <a:t> 推论</a:t>
            </a:r>
            <a:r>
              <a:rPr lang="en-US" altLang="zh-CN" sz="2400" dirty="0">
                <a:solidFill>
                  <a:schemeClr val="tx2"/>
                </a:solidFill>
              </a:rPr>
              <a:t>1.1</a:t>
            </a:r>
            <a:r>
              <a:rPr lang="zh-CN" altLang="en-US" sz="2400" dirty="0">
                <a:solidFill>
                  <a:schemeClr val="tx2"/>
                </a:solidFill>
              </a:rPr>
              <a:t>：人是一个物理符号系统；</a:t>
            </a:r>
          </a:p>
          <a:p>
            <a:pPr lvl="1">
              <a:lnSpc>
                <a:spcPct val="150000"/>
              </a:lnSpc>
              <a:spcBef>
                <a:spcPts val="0"/>
              </a:spcBef>
              <a:buClr>
                <a:srgbClr val="FFFF66"/>
              </a:buClr>
              <a:buSzPct val="90000"/>
              <a:buFont typeface="Wingdings" panose="05000000000000000000" pitchFamily="2" charset="2"/>
              <a:buChar char="v"/>
              <a:defRPr/>
            </a:pPr>
            <a:r>
              <a:rPr lang="zh-CN" altLang="en-US" sz="2400" dirty="0">
                <a:solidFill>
                  <a:schemeClr val="tx2"/>
                </a:solidFill>
              </a:rPr>
              <a:t> 推论</a:t>
            </a:r>
            <a:r>
              <a:rPr lang="en-US" altLang="zh-CN" sz="2400" dirty="0">
                <a:solidFill>
                  <a:schemeClr val="tx2"/>
                </a:solidFill>
              </a:rPr>
              <a:t>1.2</a:t>
            </a:r>
            <a:r>
              <a:rPr lang="zh-CN" altLang="en-US" sz="2400" dirty="0">
                <a:solidFill>
                  <a:schemeClr val="tx2"/>
                </a:solidFill>
              </a:rPr>
              <a:t>：计算机是一个物理符号系统；</a:t>
            </a:r>
          </a:p>
          <a:p>
            <a:pPr lvl="1">
              <a:lnSpc>
                <a:spcPct val="150000"/>
              </a:lnSpc>
              <a:spcBef>
                <a:spcPts val="0"/>
              </a:spcBef>
              <a:buClr>
                <a:srgbClr val="FFFF66"/>
              </a:buClr>
              <a:buSzPct val="90000"/>
              <a:buFont typeface="Wingdings" panose="05000000000000000000" pitchFamily="2" charset="2"/>
              <a:buChar char="v"/>
              <a:defRPr/>
            </a:pPr>
            <a:r>
              <a:rPr lang="zh-CN" altLang="en-US" sz="2400" dirty="0">
                <a:solidFill>
                  <a:schemeClr val="tx2"/>
                </a:solidFill>
              </a:rPr>
              <a:t> 推论</a:t>
            </a:r>
            <a:r>
              <a:rPr lang="en-US" altLang="zh-CN" sz="2400" dirty="0">
                <a:solidFill>
                  <a:schemeClr val="tx2"/>
                </a:solidFill>
              </a:rPr>
              <a:t>1.3</a:t>
            </a:r>
            <a:r>
              <a:rPr lang="zh-CN" altLang="en-US" sz="2400" dirty="0">
                <a:solidFill>
                  <a:schemeClr val="tx2"/>
                </a:solidFill>
              </a:rPr>
              <a:t>：计算机能够模拟人的行为（即体现所谓的</a:t>
            </a:r>
            <a:r>
              <a:rPr lang="zh-CN" altLang="en-US" sz="2400" dirty="0">
                <a:solidFill>
                  <a:srgbClr val="FF0000"/>
                </a:solidFill>
              </a:rPr>
              <a:t>智能</a:t>
            </a:r>
            <a:r>
              <a:rPr lang="zh-CN" altLang="en-US" sz="2400" dirty="0">
                <a:solidFill>
                  <a:schemeClr val="tx2"/>
                </a:solidFill>
              </a:rPr>
              <a:t>）。</a:t>
            </a:r>
          </a:p>
        </p:txBody>
      </p:sp>
      <p:grpSp>
        <p:nvGrpSpPr>
          <p:cNvPr id="5" name="Group 4"/>
          <p:cNvGrpSpPr>
            <a:grpSpLocks/>
          </p:cNvGrpSpPr>
          <p:nvPr/>
        </p:nvGrpSpPr>
        <p:grpSpPr bwMode="auto">
          <a:xfrm>
            <a:off x="7269232" y="2098670"/>
            <a:ext cx="3816350" cy="3316288"/>
            <a:chOff x="3880" y="818"/>
            <a:chExt cx="2279" cy="2147"/>
          </a:xfrm>
        </p:grpSpPr>
        <p:pic>
          <p:nvPicPr>
            <p:cNvPr id="6" name="Picture 5" descr="MC90043441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0" y="2239"/>
              <a:ext cx="64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6"/>
            <p:cNvSpPr>
              <a:spLocks noChangeArrowheads="1"/>
            </p:cNvSpPr>
            <p:nvPr/>
          </p:nvSpPr>
          <p:spPr bwMode="auto">
            <a:xfrm>
              <a:off x="4141" y="818"/>
              <a:ext cx="2018" cy="1492"/>
            </a:xfrm>
            <a:prstGeom prst="cloudCallout">
              <a:avLst>
                <a:gd name="adj1" fmla="val -25718"/>
                <a:gd name="adj2" fmla="val 72968"/>
              </a:avLst>
            </a:prstGeom>
            <a:solidFill>
              <a:srgbClr val="0000FF"/>
            </a:solidFill>
            <a:ln w="9525">
              <a:solidFill>
                <a:schemeClr val="tx1"/>
              </a:solidFill>
              <a:round/>
              <a:headEnd/>
              <a:tailEnd/>
            </a:ln>
            <a:effectLst>
              <a:outerShdw dist="107763" dir="2700000" algn="ctr" rotWithShape="0">
                <a:schemeClr val="bg2">
                  <a:alpha val="50000"/>
                </a:schemeClr>
              </a:outerShdw>
            </a:effectLst>
          </p:spPr>
          <p:txBody>
            <a:bodyPr lIns="0" rIns="0"/>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eaLnBrk="1" hangingPunct="1">
                <a:lnSpc>
                  <a:spcPct val="120000"/>
                </a:lnSpc>
                <a:spcBef>
                  <a:spcPct val="50000"/>
                </a:spcBef>
              </a:pPr>
              <a:r>
                <a:rPr lang="zh-CN" altLang="en-US" dirty="0">
                  <a:solidFill>
                    <a:schemeClr val="bg1"/>
                  </a:solidFill>
                </a:rPr>
                <a:t>你认为人工智能是否能够超过人类智能？</a:t>
              </a:r>
            </a:p>
          </p:txBody>
        </p:sp>
      </p:grpSp>
    </p:spTree>
    <p:extLst>
      <p:ext uri="{BB962C8B-B14F-4D97-AF65-F5344CB8AC3E}">
        <p14:creationId xmlns:p14="http://schemas.microsoft.com/office/powerpoint/2010/main" val="8983327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1CF4E6F-0726-4500-854C-49EB50DE3BF2}"/>
              </a:ext>
            </a:extLst>
          </p:cNvPr>
          <p:cNvSpPr>
            <a:spLocks noGrp="1" noChangeArrowheads="1"/>
          </p:cNvSpPr>
          <p:nvPr>
            <p:ph type="ctrTitle" idx="4294967295"/>
          </p:nvPr>
        </p:nvSpPr>
        <p:spPr>
          <a:xfrm>
            <a:off x="2895386" y="601534"/>
            <a:ext cx="6985000" cy="2592388"/>
          </a:xfrm>
        </p:spPr>
        <p:txBody>
          <a:bodyPr/>
          <a:lstStyle/>
          <a:p>
            <a:pPr algn="ctr" eaLnBrk="1" hangingPunct="1">
              <a:defRPr/>
            </a:pPr>
            <a:r>
              <a:rPr kumimoji="1" lang="zh-CN" altLang="en-US" sz="6000" dirty="0">
                <a:solidFill>
                  <a:srgbClr val="FF0000"/>
                </a:solidFill>
                <a:latin typeface="华文新魏" pitchFamily="2" charset="-122"/>
                <a:ea typeface="华文新魏" pitchFamily="2" charset="-122"/>
              </a:rPr>
              <a:t> </a:t>
            </a:r>
            <a:br>
              <a:rPr kumimoji="1" lang="zh-CN" altLang="en-US" sz="4400" dirty="0">
                <a:solidFill>
                  <a:srgbClr val="FF0000"/>
                </a:solidFill>
                <a:latin typeface="Verdana" panose="020B0604030504040204" pitchFamily="34" charset="0"/>
                <a:ea typeface="隶书" pitchFamily="49" charset="-122"/>
              </a:rPr>
            </a:br>
            <a:br>
              <a:rPr kumimoji="1" lang="zh-CN" altLang="en-US" dirty="0">
                <a:latin typeface="Verdana" panose="020B0604030504040204" pitchFamily="34" charset="0"/>
                <a:ea typeface="隶书" pitchFamily="49" charset="-122"/>
              </a:rPr>
            </a:br>
            <a:r>
              <a:rPr kumimoji="1" lang="zh-CN" altLang="en-US" dirty="0">
                <a:latin typeface="Verdana" panose="020B0604030504040204" pitchFamily="34" charset="0"/>
                <a:ea typeface="隶书" pitchFamily="49" charset="-122"/>
              </a:rPr>
              <a:t> </a:t>
            </a:r>
            <a:r>
              <a:rPr kumimoji="1" lang="zh-CN" altLang="en-US" sz="4400" dirty="0">
                <a:solidFill>
                  <a:srgbClr val="0000FF"/>
                </a:solidFill>
                <a:latin typeface="Verdana" panose="020B0604030504040204" pitchFamily="34" charset="0"/>
                <a:ea typeface="隶书" pitchFamily="49" charset="-122"/>
              </a:rPr>
              <a:t>第</a:t>
            </a:r>
            <a:r>
              <a:rPr kumimoji="1" lang="en-US" altLang="zh-CN" sz="4400" dirty="0">
                <a:solidFill>
                  <a:srgbClr val="0000FF"/>
                </a:solidFill>
                <a:latin typeface="Verdana" panose="020B0604030504040204" pitchFamily="34" charset="0"/>
                <a:ea typeface="隶书" pitchFamily="49" charset="-122"/>
              </a:rPr>
              <a:t>1</a:t>
            </a:r>
            <a:r>
              <a:rPr kumimoji="1" lang="zh-CN" altLang="en-US" sz="4400" dirty="0">
                <a:solidFill>
                  <a:srgbClr val="0000FF"/>
                </a:solidFill>
                <a:latin typeface="Verdana" panose="020B0604030504040204" pitchFamily="34" charset="0"/>
                <a:ea typeface="隶书" pitchFamily="49" charset="-122"/>
              </a:rPr>
              <a:t>章  绪  论</a:t>
            </a:r>
            <a:br>
              <a:rPr kumimoji="1" lang="zh-CN" altLang="en-US" sz="4400" dirty="0">
                <a:latin typeface="Verdana" panose="020B0604030504040204" pitchFamily="34" charset="0"/>
                <a:ea typeface="隶书" pitchFamily="49" charset="-122"/>
              </a:rPr>
            </a:br>
            <a:r>
              <a:rPr kumimoji="1" lang="en-US" altLang="zh-CN" sz="4400" dirty="0">
                <a:ea typeface="隶书" pitchFamily="49" charset="-122"/>
              </a:rPr>
              <a:t>Ch.1  Introduction</a:t>
            </a:r>
            <a:r>
              <a:rPr lang="en-US" altLang="zh-CN" i="1" dirty="0"/>
              <a:t> </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1.3  </a:t>
            </a:r>
            <a:r>
              <a:rPr lang="zh-CN" altLang="en-US" b="1" dirty="0">
                <a:solidFill>
                  <a:srgbClr val="0000FF"/>
                </a:solidFill>
                <a:cs typeface="+mn-cs"/>
              </a:rPr>
              <a:t>人类智能与人工智能</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9980684" cy="5260980"/>
          </a:xfrm>
        </p:spPr>
        <p:txBody>
          <a:bodyPr>
            <a:normAutofit/>
          </a:bodyPr>
          <a:lstStyle/>
          <a:p>
            <a:pPr marL="0" indent="0">
              <a:lnSpc>
                <a:spcPct val="110000"/>
              </a:lnSpc>
              <a:buNone/>
              <a:defRPr/>
            </a:pPr>
            <a:r>
              <a:rPr lang="en-US" altLang="zh-CN" sz="2600" b="1" dirty="0">
                <a:solidFill>
                  <a:srgbClr val="0000FF"/>
                </a:solidFill>
              </a:rPr>
              <a:t>1.3.2  </a:t>
            </a:r>
            <a:r>
              <a:rPr lang="zh-CN" altLang="en-US" sz="2600" b="1" dirty="0">
                <a:solidFill>
                  <a:srgbClr val="0000FF"/>
                </a:solidFill>
              </a:rPr>
              <a:t>人类智能的计算机模拟</a:t>
            </a:r>
            <a:endParaRPr lang="en-US" altLang="zh-CN" sz="2600" b="1" dirty="0">
              <a:solidFill>
                <a:srgbClr val="0000FF"/>
              </a:solidFill>
            </a:endParaRPr>
          </a:p>
          <a:p>
            <a:pPr>
              <a:buClr>
                <a:srgbClr val="00FFFF"/>
              </a:buClr>
              <a:buSzPct val="90000"/>
              <a:buFont typeface="Wingdings" panose="05000000000000000000" pitchFamily="2" charset="2"/>
              <a:buChar char="v"/>
            </a:pPr>
            <a:r>
              <a:rPr lang="zh-CN" altLang="en-US" sz="2400" dirty="0">
                <a:solidFill>
                  <a:srgbClr val="000000"/>
                </a:solidFill>
              </a:rPr>
              <a:t>计算机可以模拟人类智能</a:t>
            </a:r>
          </a:p>
          <a:p>
            <a:pPr>
              <a:buClr>
                <a:srgbClr val="00FFFF"/>
              </a:buClr>
              <a:buSzPct val="90000"/>
              <a:buFont typeface="Wingdings" panose="05000000000000000000" pitchFamily="2" charset="2"/>
              <a:buChar char="v"/>
            </a:pPr>
            <a:r>
              <a:rPr lang="zh-CN" altLang="en-US" sz="2400" dirty="0">
                <a:solidFill>
                  <a:srgbClr val="000000"/>
                </a:solidFill>
              </a:rPr>
              <a:t>智能计算机</a:t>
            </a:r>
          </a:p>
          <a:p>
            <a:pPr lvl="1">
              <a:buClr>
                <a:srgbClr val="FFFF66"/>
              </a:buClr>
              <a:buSzPct val="90000"/>
              <a:buFont typeface="Wingdings" panose="05000000000000000000" pitchFamily="2" charset="2"/>
              <a:buChar char="v"/>
            </a:pPr>
            <a:r>
              <a:rPr lang="zh-CN" altLang="en-US" sz="2400" dirty="0">
                <a:solidFill>
                  <a:srgbClr val="000000"/>
                </a:solidFill>
              </a:rPr>
              <a:t> 棋类博弈</a:t>
            </a:r>
          </a:p>
          <a:p>
            <a:pPr lvl="1">
              <a:buClr>
                <a:srgbClr val="FFFF66"/>
              </a:buClr>
              <a:buSzPct val="90000"/>
              <a:buFont typeface="Wingdings" panose="05000000000000000000" pitchFamily="2" charset="2"/>
              <a:buChar char="v"/>
            </a:pPr>
            <a:r>
              <a:rPr lang="zh-CN" altLang="en-US" sz="2400" dirty="0">
                <a:solidFill>
                  <a:srgbClr val="000000"/>
                </a:solidFill>
              </a:rPr>
              <a:t> 定理证明</a:t>
            </a:r>
          </a:p>
          <a:p>
            <a:pPr lvl="1">
              <a:buClr>
                <a:srgbClr val="FFFF66"/>
              </a:buClr>
              <a:buSzPct val="90000"/>
              <a:buFont typeface="Wingdings" panose="05000000000000000000" pitchFamily="2" charset="2"/>
              <a:buChar char="v"/>
            </a:pPr>
            <a:r>
              <a:rPr lang="zh-CN" altLang="en-US" sz="2400" dirty="0">
                <a:solidFill>
                  <a:srgbClr val="000000"/>
                </a:solidFill>
              </a:rPr>
              <a:t> 语言翻译</a:t>
            </a:r>
          </a:p>
          <a:p>
            <a:pPr>
              <a:buClr>
                <a:srgbClr val="00FFFF"/>
              </a:buClr>
              <a:buSzPct val="90000"/>
              <a:buFont typeface="Wingdings" panose="05000000000000000000" pitchFamily="2" charset="2"/>
              <a:buChar char="v"/>
            </a:pPr>
            <a:r>
              <a:rPr lang="zh-CN" altLang="en-US" sz="2400" dirty="0">
                <a:solidFill>
                  <a:srgbClr val="000000"/>
                </a:solidFill>
              </a:rPr>
              <a:t>新型智能计算机</a:t>
            </a:r>
          </a:p>
          <a:p>
            <a:pPr lvl="1">
              <a:buClr>
                <a:srgbClr val="FFFF66"/>
              </a:buClr>
              <a:buSzPct val="90000"/>
              <a:buFont typeface="Wingdings" panose="05000000000000000000" pitchFamily="2" charset="2"/>
              <a:buChar char="v"/>
            </a:pPr>
            <a:r>
              <a:rPr lang="zh-CN" altLang="en-US" sz="2400" dirty="0">
                <a:solidFill>
                  <a:srgbClr val="000000"/>
                </a:solidFill>
              </a:rPr>
              <a:t> 神经计算机</a:t>
            </a:r>
          </a:p>
          <a:p>
            <a:pPr lvl="1">
              <a:buClr>
                <a:srgbClr val="FFFF66"/>
              </a:buClr>
              <a:buSzPct val="90000"/>
              <a:buFont typeface="Wingdings" panose="05000000000000000000" pitchFamily="2" charset="2"/>
              <a:buChar char="v"/>
            </a:pPr>
            <a:r>
              <a:rPr lang="zh-CN" altLang="en-US" sz="2400" dirty="0">
                <a:solidFill>
                  <a:srgbClr val="000000"/>
                </a:solidFill>
              </a:rPr>
              <a:t> 量子计算机</a:t>
            </a:r>
          </a:p>
        </p:txBody>
      </p:sp>
      <p:pic>
        <p:nvPicPr>
          <p:cNvPr id="6" name="图片 5"/>
          <p:cNvPicPr>
            <a:picLocks noChangeAspect="1"/>
          </p:cNvPicPr>
          <p:nvPr/>
        </p:nvPicPr>
        <p:blipFill>
          <a:blip r:embed="rId2"/>
          <a:stretch>
            <a:fillRect/>
          </a:stretch>
        </p:blipFill>
        <p:spPr>
          <a:xfrm>
            <a:off x="5597645" y="4760244"/>
            <a:ext cx="5487937" cy="1961231"/>
          </a:xfrm>
          <a:prstGeom prst="rect">
            <a:avLst/>
          </a:prstGeom>
        </p:spPr>
      </p:pic>
      <p:pic>
        <p:nvPicPr>
          <p:cNvPr id="2050" name="Picture 2" descr="https://gimg2.baidu.com/image_search/src=http%3A%2F%2Fbkimg.cdn.bcebos.com%2Fpic%2Fd6ca7bcb0a46f21f45d05696fa246b600d33ae0b&amp;refer=http%3A%2F%2Fbkimg.cdn.bcebos.com&amp;app=2002&amp;size=f9999,10000&amp;q=a80&amp;n=0&amp;g=0n&amp;fmt=auto?sec=1664863686&amp;t=1d1aa7f0cffa12e330e8557c2916ba3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7645" y="1665740"/>
            <a:ext cx="1290181" cy="12901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img2.baidu.com/image_search/src=http%3A%2F%2Fpic1.16pic.com%2F00%2F06%2F52%2F16pic_652800_b.jpg&amp;refer=http%3A%2F%2Fpic1.16pic.com&amp;app=2002&amp;size=f9999,10000&amp;q=a80&amp;n=0&amp;g=0n&amp;fmt=auto?sec=1664863747&amp;t=74fbb923e2d2dc714eaa6c80ed68605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161" y="1664153"/>
            <a:ext cx="1174335" cy="129176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mg2.baidu.com/it/u=1695060889,3582010719&amp;fm=253&amp;fmt=auto&amp;app=138&amp;f=JPEG?w=500&amp;h=5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1796" y="1352549"/>
            <a:ext cx="1540557" cy="223043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6"/>
          <a:stretch>
            <a:fillRect/>
          </a:stretch>
        </p:blipFill>
        <p:spPr>
          <a:xfrm>
            <a:off x="9876400" y="1665742"/>
            <a:ext cx="1209181" cy="1290179"/>
          </a:xfrm>
          <a:prstGeom prst="rect">
            <a:avLst/>
          </a:prstGeom>
        </p:spPr>
      </p:pic>
      <p:pic>
        <p:nvPicPr>
          <p:cNvPr id="3" name="图片 2"/>
          <p:cNvPicPr>
            <a:picLocks noChangeAspect="1"/>
          </p:cNvPicPr>
          <p:nvPr/>
        </p:nvPicPr>
        <p:blipFill>
          <a:blip r:embed="rId7"/>
          <a:stretch>
            <a:fillRect/>
          </a:stretch>
        </p:blipFill>
        <p:spPr>
          <a:xfrm>
            <a:off x="5597645" y="3077823"/>
            <a:ext cx="5487936" cy="1608145"/>
          </a:xfrm>
          <a:prstGeom prst="rect">
            <a:avLst/>
          </a:prstGeom>
        </p:spPr>
      </p:pic>
    </p:spTree>
    <p:extLst>
      <p:ext uri="{BB962C8B-B14F-4D97-AF65-F5344CB8AC3E}">
        <p14:creationId xmlns:p14="http://schemas.microsoft.com/office/powerpoint/2010/main" val="3331851502"/>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1.4  </a:t>
            </a:r>
            <a:r>
              <a:rPr lang="zh-CN" altLang="en-US" b="1" dirty="0">
                <a:solidFill>
                  <a:srgbClr val="0000FF"/>
                </a:solidFill>
                <a:cs typeface="+mn-cs"/>
              </a:rPr>
              <a:t>人工智能的要素和系统分类</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7" y="1460493"/>
            <a:ext cx="4554031" cy="3387552"/>
          </a:xfrm>
        </p:spPr>
        <p:txBody>
          <a:bodyPr>
            <a:normAutofit/>
          </a:bodyPr>
          <a:lstStyle/>
          <a:p>
            <a:pPr marL="0" indent="0">
              <a:buClr>
                <a:srgbClr val="00FFFF"/>
              </a:buClr>
              <a:buSzPct val="90000"/>
              <a:buNone/>
            </a:pPr>
            <a:r>
              <a:rPr lang="en-US" altLang="zh-CN" sz="2600" b="1" dirty="0">
                <a:solidFill>
                  <a:srgbClr val="0000FF"/>
                </a:solidFill>
              </a:rPr>
              <a:t>1.4.1  </a:t>
            </a:r>
            <a:r>
              <a:rPr lang="zh-CN" altLang="en-US" sz="2600" b="1" dirty="0">
                <a:solidFill>
                  <a:srgbClr val="0000FF"/>
                </a:solidFill>
              </a:rPr>
              <a:t>人工智能的要素</a:t>
            </a:r>
            <a:endParaRPr lang="en-US" altLang="zh-CN" sz="2600" dirty="0"/>
          </a:p>
          <a:p>
            <a:pPr>
              <a:buClr>
                <a:srgbClr val="00FFFF"/>
              </a:buClr>
              <a:buSzPct val="90000"/>
              <a:buFont typeface="Wingdings" panose="05000000000000000000" pitchFamily="2" charset="2"/>
              <a:buChar char="v"/>
            </a:pPr>
            <a:r>
              <a:rPr lang="zh-CN" altLang="en-US" sz="2400" dirty="0"/>
              <a:t>知识（</a:t>
            </a:r>
            <a:r>
              <a:rPr lang="en-US" altLang="zh-CN" sz="2400" dirty="0"/>
              <a:t>Knowledge</a:t>
            </a:r>
            <a:r>
              <a:rPr lang="zh-CN" altLang="en-US" sz="2400" dirty="0"/>
              <a:t>）</a:t>
            </a:r>
          </a:p>
          <a:p>
            <a:pPr>
              <a:buClr>
                <a:srgbClr val="00FFFF"/>
              </a:buClr>
              <a:buSzPct val="90000"/>
              <a:buFont typeface="Wingdings" panose="05000000000000000000" pitchFamily="2" charset="2"/>
              <a:buChar char="v"/>
            </a:pPr>
            <a:r>
              <a:rPr lang="zh-CN" altLang="en-US" sz="2400" dirty="0"/>
              <a:t>数据（</a:t>
            </a:r>
            <a:r>
              <a:rPr lang="en-US" altLang="zh-CN" sz="2400" dirty="0"/>
              <a:t>Data</a:t>
            </a:r>
            <a:r>
              <a:rPr lang="zh-CN" altLang="en-US" sz="2400" dirty="0"/>
              <a:t>）</a:t>
            </a:r>
          </a:p>
          <a:p>
            <a:pPr>
              <a:buClr>
                <a:srgbClr val="00FFFF"/>
              </a:buClr>
              <a:buSzPct val="90000"/>
              <a:buFont typeface="Wingdings" panose="05000000000000000000" pitchFamily="2" charset="2"/>
              <a:buChar char="v"/>
            </a:pPr>
            <a:r>
              <a:rPr lang="zh-CN" altLang="en-US" sz="2400" dirty="0"/>
              <a:t>算法（</a:t>
            </a:r>
            <a:r>
              <a:rPr lang="en-US" altLang="zh-CN" sz="2400" dirty="0"/>
              <a:t>Algorithm</a:t>
            </a:r>
            <a:r>
              <a:rPr lang="zh-CN" altLang="en-US" sz="2400" dirty="0"/>
              <a:t>）</a:t>
            </a:r>
          </a:p>
          <a:p>
            <a:pPr>
              <a:buClr>
                <a:srgbClr val="00FFFF"/>
              </a:buClr>
              <a:buSzPct val="90000"/>
              <a:buFont typeface="Wingdings" panose="05000000000000000000" pitchFamily="2" charset="2"/>
              <a:buChar char="v"/>
            </a:pPr>
            <a:r>
              <a:rPr lang="zh-CN" altLang="en-US" sz="2400" dirty="0"/>
              <a:t>算力（</a:t>
            </a:r>
            <a:r>
              <a:rPr lang="en-US" altLang="zh-CN" sz="2400" dirty="0"/>
              <a:t>Computing power</a:t>
            </a:r>
            <a:r>
              <a:rPr lang="zh-CN" altLang="en-US" sz="2400" dirty="0"/>
              <a:t>）</a:t>
            </a:r>
          </a:p>
          <a:p>
            <a:pPr>
              <a:buClr>
                <a:srgbClr val="00FFFF"/>
              </a:buClr>
              <a:buSzPct val="90000"/>
              <a:buFont typeface="Wingdings" panose="05000000000000000000" pitchFamily="2" charset="2"/>
              <a:buChar char="v"/>
            </a:pPr>
            <a:r>
              <a:rPr lang="zh-CN" altLang="en-US" sz="2400" dirty="0"/>
              <a:t>人才（</a:t>
            </a:r>
            <a:r>
              <a:rPr lang="en-US" altLang="zh-CN" sz="2400" dirty="0"/>
              <a:t>Talent</a:t>
            </a:r>
            <a:r>
              <a:rPr lang="zh-CN" altLang="en-US" sz="2400" dirty="0"/>
              <a:t>）</a:t>
            </a:r>
          </a:p>
        </p:txBody>
      </p:sp>
      <p:grpSp>
        <p:nvGrpSpPr>
          <p:cNvPr id="9" name="组合 19"/>
          <p:cNvGrpSpPr>
            <a:grpSpLocks/>
          </p:cNvGrpSpPr>
          <p:nvPr/>
        </p:nvGrpSpPr>
        <p:grpSpPr bwMode="auto">
          <a:xfrm>
            <a:off x="6594415" y="1460493"/>
            <a:ext cx="3567502" cy="3387551"/>
            <a:chOff x="-636" y="0"/>
            <a:chExt cx="16284" cy="14746"/>
          </a:xfrm>
        </p:grpSpPr>
        <p:sp>
          <p:nvSpPr>
            <p:cNvPr id="10" name="文本框 2"/>
            <p:cNvSpPr txBox="1">
              <a:spLocks noChangeArrowheads="1"/>
            </p:cNvSpPr>
            <p:nvPr/>
          </p:nvSpPr>
          <p:spPr bwMode="auto">
            <a:xfrm>
              <a:off x="10486" y="5740"/>
              <a:ext cx="5162" cy="24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hangingPunct="1"/>
              <a:r>
                <a:rPr lang="zh-CN" altLang="zh-CN" sz="2400" dirty="0">
                  <a:solidFill>
                    <a:srgbClr val="0000FF"/>
                  </a:solidFill>
                  <a:latin typeface="Times New Roman" panose="02020603050405020304" pitchFamily="18" charset="0"/>
                  <a:ea typeface="宋体" panose="02010600030101010101" pitchFamily="2" charset="-122"/>
                </a:rPr>
                <a:t>算法</a:t>
              </a:r>
              <a:endParaRPr lang="zh-CN" altLang="zh-CN" sz="2400" dirty="0">
                <a:solidFill>
                  <a:srgbClr val="0000FF"/>
                </a:solidFill>
                <a:ea typeface="宋体" panose="02010600030101010101" pitchFamily="2" charset="-122"/>
              </a:endParaRPr>
            </a:p>
          </p:txBody>
        </p:sp>
        <p:grpSp>
          <p:nvGrpSpPr>
            <p:cNvPr id="11" name="组合 18"/>
            <p:cNvGrpSpPr>
              <a:grpSpLocks/>
            </p:cNvGrpSpPr>
            <p:nvPr/>
          </p:nvGrpSpPr>
          <p:grpSpPr bwMode="auto">
            <a:xfrm>
              <a:off x="-636" y="0"/>
              <a:ext cx="15382" cy="14746"/>
              <a:chOff x="-636" y="0"/>
              <a:chExt cx="15382" cy="14746"/>
            </a:xfrm>
          </p:grpSpPr>
          <p:sp>
            <p:nvSpPr>
              <p:cNvPr id="12" name="文本框 2"/>
              <p:cNvSpPr txBox="1">
                <a:spLocks noChangeArrowheads="1"/>
              </p:cNvSpPr>
              <p:nvPr/>
            </p:nvSpPr>
            <p:spPr bwMode="auto">
              <a:xfrm>
                <a:off x="4424" y="11808"/>
                <a:ext cx="6286" cy="17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hangingPunct="1"/>
                <a:r>
                  <a:rPr lang="zh-CN" altLang="zh-CN" sz="2400" dirty="0">
                    <a:solidFill>
                      <a:srgbClr val="0000FF"/>
                    </a:solidFill>
                    <a:latin typeface="Times New Roman" panose="02020603050405020304" pitchFamily="18" charset="0"/>
                    <a:ea typeface="宋体" panose="02010600030101010101" pitchFamily="2" charset="-122"/>
                  </a:rPr>
                  <a:t>数据</a:t>
                </a:r>
                <a:endParaRPr lang="zh-CN" altLang="zh-CN" sz="2400" dirty="0">
                  <a:solidFill>
                    <a:srgbClr val="0000FF"/>
                  </a:solidFill>
                  <a:ea typeface="宋体" panose="02010600030101010101" pitchFamily="2" charset="-122"/>
                </a:endParaRPr>
              </a:p>
            </p:txBody>
          </p:sp>
          <p:grpSp>
            <p:nvGrpSpPr>
              <p:cNvPr id="13" name="组合 17"/>
              <p:cNvGrpSpPr>
                <a:grpSpLocks/>
              </p:cNvGrpSpPr>
              <p:nvPr/>
            </p:nvGrpSpPr>
            <p:grpSpPr bwMode="auto">
              <a:xfrm>
                <a:off x="-636" y="0"/>
                <a:ext cx="15382" cy="14746"/>
                <a:chOff x="-636" y="0"/>
                <a:chExt cx="15382" cy="14746"/>
              </a:xfrm>
            </p:grpSpPr>
            <p:sp>
              <p:nvSpPr>
                <p:cNvPr id="14" name="文本框 2"/>
                <p:cNvSpPr txBox="1">
                  <a:spLocks noChangeArrowheads="1"/>
                </p:cNvSpPr>
                <p:nvPr/>
              </p:nvSpPr>
              <p:spPr bwMode="auto">
                <a:xfrm>
                  <a:off x="4424" y="462"/>
                  <a:ext cx="5750" cy="21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hangingPunct="1"/>
                  <a:r>
                    <a:rPr lang="zh-CN" altLang="zh-CN" sz="2400">
                      <a:solidFill>
                        <a:srgbClr val="0000FF"/>
                      </a:solidFill>
                      <a:latin typeface="Times New Roman" panose="02020603050405020304" pitchFamily="18" charset="0"/>
                      <a:ea typeface="宋体" panose="02010600030101010101" pitchFamily="2" charset="-122"/>
                    </a:rPr>
                    <a:t>知识</a:t>
                  </a:r>
                  <a:endParaRPr lang="zh-CN" altLang="zh-CN" sz="2400">
                    <a:solidFill>
                      <a:srgbClr val="0000FF"/>
                    </a:solidFill>
                    <a:ea typeface="宋体" panose="02010600030101010101" pitchFamily="2" charset="-122"/>
                  </a:endParaRPr>
                </a:p>
              </p:txBody>
            </p:sp>
            <p:grpSp>
              <p:nvGrpSpPr>
                <p:cNvPr id="15" name="组合 16"/>
                <p:cNvGrpSpPr>
                  <a:grpSpLocks/>
                </p:cNvGrpSpPr>
                <p:nvPr/>
              </p:nvGrpSpPr>
              <p:grpSpPr bwMode="auto">
                <a:xfrm>
                  <a:off x="-636" y="0"/>
                  <a:ext cx="15382" cy="14746"/>
                  <a:chOff x="-636" y="0"/>
                  <a:chExt cx="15382" cy="14746"/>
                </a:xfrm>
              </p:grpSpPr>
              <p:sp>
                <p:nvSpPr>
                  <p:cNvPr id="16" name="文本框 2"/>
                  <p:cNvSpPr txBox="1">
                    <a:spLocks noChangeArrowheads="1"/>
                  </p:cNvSpPr>
                  <p:nvPr/>
                </p:nvSpPr>
                <p:spPr bwMode="auto">
                  <a:xfrm>
                    <a:off x="-636" y="5740"/>
                    <a:ext cx="5060" cy="17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hangingPunct="1"/>
                    <a:r>
                      <a:rPr lang="zh-CN" altLang="zh-CN" sz="2400">
                        <a:solidFill>
                          <a:srgbClr val="0000FF"/>
                        </a:solidFill>
                        <a:latin typeface="Times New Roman" panose="02020603050405020304" pitchFamily="18" charset="0"/>
                        <a:ea typeface="宋体" panose="02010600030101010101" pitchFamily="2" charset="-122"/>
                      </a:rPr>
                      <a:t>算力</a:t>
                    </a:r>
                    <a:endParaRPr lang="zh-CN" altLang="zh-CN" sz="2400">
                      <a:solidFill>
                        <a:srgbClr val="0000FF"/>
                      </a:solidFill>
                      <a:ea typeface="宋体" panose="02010600030101010101" pitchFamily="2" charset="-122"/>
                    </a:endParaRPr>
                  </a:p>
                  <a:p>
                    <a:endParaRPr lang="zh-CN" altLang="zh-CN">
                      <a:ea typeface="宋体" panose="02010600030101010101" pitchFamily="2" charset="-122"/>
                    </a:endParaRPr>
                  </a:p>
                </p:txBody>
              </p:sp>
              <p:grpSp>
                <p:nvGrpSpPr>
                  <p:cNvPr id="17" name="组合 15"/>
                  <p:cNvGrpSpPr>
                    <a:grpSpLocks/>
                  </p:cNvGrpSpPr>
                  <p:nvPr/>
                </p:nvGrpSpPr>
                <p:grpSpPr bwMode="auto">
                  <a:xfrm>
                    <a:off x="105" y="0"/>
                    <a:ext cx="14641" cy="14746"/>
                    <a:chOff x="0" y="0"/>
                    <a:chExt cx="14640" cy="14746"/>
                  </a:xfrm>
                </p:grpSpPr>
                <p:sp>
                  <p:nvSpPr>
                    <p:cNvPr id="18" name="椭圆 1"/>
                    <p:cNvSpPr>
                      <a:spLocks noChangeArrowheads="1"/>
                    </p:cNvSpPr>
                    <p:nvPr/>
                  </p:nvSpPr>
                  <p:spPr bwMode="auto">
                    <a:xfrm>
                      <a:off x="5496" y="2907"/>
                      <a:ext cx="9144" cy="914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endParaRPr lang="zh-CN" altLang="en-US"/>
                    </a:p>
                  </p:txBody>
                </p:sp>
                <p:sp>
                  <p:nvSpPr>
                    <p:cNvPr id="19" name="椭圆 4"/>
                    <p:cNvSpPr>
                      <a:spLocks noChangeArrowheads="1"/>
                    </p:cNvSpPr>
                    <p:nvPr/>
                  </p:nvSpPr>
                  <p:spPr bwMode="auto">
                    <a:xfrm>
                      <a:off x="0" y="2907"/>
                      <a:ext cx="9144" cy="914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endParaRPr lang="zh-CN" altLang="en-US"/>
                    </a:p>
                  </p:txBody>
                </p:sp>
                <p:sp>
                  <p:nvSpPr>
                    <p:cNvPr id="20" name="椭圆 5"/>
                    <p:cNvSpPr>
                      <a:spLocks noChangeArrowheads="1"/>
                    </p:cNvSpPr>
                    <p:nvPr/>
                  </p:nvSpPr>
                  <p:spPr bwMode="auto">
                    <a:xfrm>
                      <a:off x="2854" y="5602"/>
                      <a:ext cx="9144" cy="914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endParaRPr lang="zh-CN" altLang="en-US"/>
                    </a:p>
                  </p:txBody>
                </p:sp>
                <p:sp>
                  <p:nvSpPr>
                    <p:cNvPr id="21" name="椭圆 6"/>
                    <p:cNvSpPr>
                      <a:spLocks noChangeArrowheads="1"/>
                    </p:cNvSpPr>
                    <p:nvPr/>
                  </p:nvSpPr>
                  <p:spPr bwMode="auto">
                    <a:xfrm>
                      <a:off x="2748" y="0"/>
                      <a:ext cx="9144" cy="914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endParaRPr lang="zh-CN" altLang="en-US"/>
                    </a:p>
                  </p:txBody>
                </p:sp>
                <p:sp>
                  <p:nvSpPr>
                    <p:cNvPr id="22" name="文本框 2"/>
                    <p:cNvSpPr txBox="1">
                      <a:spLocks noChangeArrowheads="1"/>
                    </p:cNvSpPr>
                    <p:nvPr/>
                  </p:nvSpPr>
                  <p:spPr bwMode="auto">
                    <a:xfrm>
                      <a:off x="5749" y="6009"/>
                      <a:ext cx="3395" cy="2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hangingPunct="1"/>
                      <a:r>
                        <a:rPr lang="en-US" altLang="zh-CN" sz="2400">
                          <a:solidFill>
                            <a:srgbClr val="FF0000"/>
                          </a:solidFill>
                          <a:latin typeface="Times New Roman" panose="02020603050405020304" pitchFamily="18" charset="0"/>
                          <a:ea typeface="宋体" panose="02010600030101010101" pitchFamily="2" charset="-122"/>
                        </a:rPr>
                        <a:t>AI</a:t>
                      </a:r>
                      <a:endParaRPr lang="en-US" altLang="zh-CN" sz="2400">
                        <a:solidFill>
                          <a:srgbClr val="FF0000"/>
                        </a:solidFill>
                        <a:ea typeface="宋体" panose="02010600030101010101" pitchFamily="2" charset="-122"/>
                      </a:endParaRPr>
                    </a:p>
                  </p:txBody>
                </p:sp>
              </p:grpSp>
            </p:grpSp>
          </p:grpSp>
        </p:grpSp>
      </p:grpSp>
    </p:spTree>
    <p:extLst>
      <p:ext uri="{BB962C8B-B14F-4D97-AF65-F5344CB8AC3E}">
        <p14:creationId xmlns:p14="http://schemas.microsoft.com/office/powerpoint/2010/main" val="797629893"/>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1.4  </a:t>
            </a:r>
            <a:r>
              <a:rPr lang="zh-CN" altLang="en-US" b="1" dirty="0">
                <a:solidFill>
                  <a:srgbClr val="0000FF"/>
                </a:solidFill>
                <a:cs typeface="+mn-cs"/>
              </a:rPr>
              <a:t>人工智能的要素和系统分类</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7" y="1460493"/>
            <a:ext cx="5451178" cy="4895858"/>
          </a:xfrm>
        </p:spPr>
        <p:txBody>
          <a:bodyPr>
            <a:normAutofit fontScale="92500"/>
          </a:bodyPr>
          <a:lstStyle/>
          <a:p>
            <a:pPr marL="0" indent="0">
              <a:buClr>
                <a:srgbClr val="00FFFF"/>
              </a:buClr>
              <a:buSzPct val="90000"/>
              <a:buNone/>
            </a:pPr>
            <a:r>
              <a:rPr lang="en-US" altLang="zh-CN" sz="2800" b="1" dirty="0">
                <a:solidFill>
                  <a:srgbClr val="0000FF"/>
                </a:solidFill>
              </a:rPr>
              <a:t>1.4.1  </a:t>
            </a:r>
            <a:r>
              <a:rPr lang="zh-CN" altLang="en-US" sz="2800" b="1" dirty="0">
                <a:solidFill>
                  <a:srgbClr val="0000FF"/>
                </a:solidFill>
              </a:rPr>
              <a:t>人工智能的要素 </a:t>
            </a:r>
            <a:r>
              <a:rPr lang="en-US" altLang="zh-CN" sz="2800" b="1" dirty="0">
                <a:solidFill>
                  <a:srgbClr val="0000FF"/>
                </a:solidFill>
              </a:rPr>
              <a:t>– </a:t>
            </a:r>
            <a:r>
              <a:rPr lang="zh-CN" altLang="en-US" sz="2800" b="1" dirty="0">
                <a:solidFill>
                  <a:srgbClr val="FF0000"/>
                </a:solidFill>
              </a:rPr>
              <a:t>知识</a:t>
            </a:r>
            <a:endParaRPr lang="en-US" altLang="zh-CN" sz="2800" dirty="0">
              <a:solidFill>
                <a:srgbClr val="FF0000"/>
              </a:solidFill>
            </a:endParaRPr>
          </a:p>
          <a:p>
            <a:pPr>
              <a:lnSpc>
                <a:spcPct val="150000"/>
              </a:lnSpc>
              <a:buClr>
                <a:srgbClr val="00FFFF"/>
              </a:buClr>
              <a:buSzPct val="90000"/>
              <a:buFont typeface="Wingdings" panose="05000000000000000000" pitchFamily="2" charset="2"/>
              <a:buChar char="v"/>
            </a:pPr>
            <a:r>
              <a:rPr lang="zh-CN" altLang="en-US" sz="2600" dirty="0"/>
              <a:t>知识是人工智能的重要基础，知识的科学内涵包括知识</a:t>
            </a:r>
            <a:r>
              <a:rPr lang="zh-CN" altLang="en-US" sz="2600" dirty="0">
                <a:solidFill>
                  <a:srgbClr val="FF0000"/>
                </a:solidFill>
              </a:rPr>
              <a:t>表示</a:t>
            </a:r>
            <a:r>
              <a:rPr lang="zh-CN" altLang="en-US" sz="2600" dirty="0"/>
              <a:t>、知识</a:t>
            </a:r>
            <a:r>
              <a:rPr lang="zh-CN" altLang="en-US" sz="2600" dirty="0">
                <a:solidFill>
                  <a:srgbClr val="FF0000"/>
                </a:solidFill>
              </a:rPr>
              <a:t>推理</a:t>
            </a:r>
            <a:r>
              <a:rPr lang="zh-CN" altLang="en-US" sz="2600" dirty="0"/>
              <a:t>、知识</a:t>
            </a:r>
            <a:r>
              <a:rPr lang="zh-CN" altLang="en-US" sz="2600" dirty="0">
                <a:solidFill>
                  <a:srgbClr val="FF0000"/>
                </a:solidFill>
              </a:rPr>
              <a:t>应用</a:t>
            </a:r>
            <a:r>
              <a:rPr lang="zh-CN" altLang="en-US" sz="2600" dirty="0"/>
              <a:t>。知识获取是其瓶颈问题。</a:t>
            </a:r>
          </a:p>
          <a:p>
            <a:pPr>
              <a:lnSpc>
                <a:spcPct val="150000"/>
              </a:lnSpc>
              <a:buClr>
                <a:srgbClr val="00FFFF"/>
              </a:buClr>
              <a:buSzPct val="90000"/>
              <a:buFont typeface="Wingdings" panose="05000000000000000000" pitchFamily="2" charset="2"/>
              <a:buChar char="v"/>
            </a:pPr>
            <a:r>
              <a:rPr lang="zh-CN" altLang="en-US" sz="2600" dirty="0"/>
              <a:t>知识是人工智能之源（</a:t>
            </a:r>
            <a:r>
              <a:rPr lang="en-US" altLang="zh-CN" sz="2600" dirty="0">
                <a:solidFill>
                  <a:srgbClr val="FF0000"/>
                </a:solidFill>
              </a:rPr>
              <a:t>Source</a:t>
            </a:r>
            <a:r>
              <a:rPr lang="zh-CN" altLang="en-US" sz="2600" dirty="0"/>
              <a:t>），人工智能的发展源于知识，并依赖知识。专家系统、模糊计算、知识图谱、知识库等都是以知识为基础发展起来的。</a:t>
            </a:r>
          </a:p>
        </p:txBody>
      </p:sp>
      <p:grpSp>
        <p:nvGrpSpPr>
          <p:cNvPr id="24" name="组合 5"/>
          <p:cNvGrpSpPr>
            <a:grpSpLocks/>
          </p:cNvGrpSpPr>
          <p:nvPr/>
        </p:nvGrpSpPr>
        <p:grpSpPr bwMode="auto">
          <a:xfrm>
            <a:off x="6728575" y="1494760"/>
            <a:ext cx="2639712" cy="2772089"/>
            <a:chOff x="8424455" y="1917834"/>
            <a:chExt cx="1918322" cy="3808023"/>
          </a:xfrm>
        </p:grpSpPr>
        <p:sp>
          <p:nvSpPr>
            <p:cNvPr id="25" name="Rectangle 2"/>
            <p:cNvSpPr txBox="1">
              <a:spLocks noChangeArrowheads="1"/>
            </p:cNvSpPr>
            <p:nvPr/>
          </p:nvSpPr>
          <p:spPr bwMode="auto">
            <a:xfrm>
              <a:off x="8438624" y="1917834"/>
              <a:ext cx="1904153" cy="3772407"/>
            </a:xfrm>
            <a:prstGeom prst="rect">
              <a:avLst/>
            </a:prstGeom>
            <a:solidFill>
              <a:srgbClr val="EEECE1"/>
            </a:solidFill>
            <a:ln w="57150" cmpd="thinThick">
              <a:solidFill>
                <a:srgbClr val="FF9900"/>
              </a:solidFill>
              <a:miter lim="800000"/>
              <a:headEnd/>
              <a:tailEnd/>
            </a:ln>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endParaRPr lang="zh-CN" altLang="en-US"/>
            </a:p>
          </p:txBody>
        </p:sp>
        <p:sp>
          <p:nvSpPr>
            <p:cNvPr id="26" name="矩形 25"/>
            <p:cNvSpPr/>
            <p:nvPr/>
          </p:nvSpPr>
          <p:spPr>
            <a:xfrm>
              <a:off x="8424455" y="1941860"/>
              <a:ext cx="1918322" cy="3783997"/>
            </a:xfrm>
            <a:prstGeom prst="rect">
              <a:avLst/>
            </a:prstGeom>
          </p:spPr>
          <p:txBody>
            <a:bodyPr>
              <a:spAutoFit/>
            </a:bodyPr>
            <a:lstStyle/>
            <a:p>
              <a:pPr indent="267970">
                <a:spcBef>
                  <a:spcPts val="600"/>
                </a:spcBef>
                <a:defRPr/>
              </a:pPr>
              <a:r>
                <a:rPr lang="zh-CN" altLang="en-US" sz="2800" b="1" dirty="0">
                  <a:solidFill>
                    <a:srgbClr val="FF0000"/>
                  </a:solidFill>
                  <a:latin typeface="黑体" panose="02010609060101010101" pitchFamily="49" charset="-122"/>
                  <a:ea typeface="黑体" panose="02010609060101010101" pitchFamily="49" charset="-122"/>
                </a:rPr>
                <a:t>知识： </a:t>
              </a:r>
              <a:endParaRPr lang="en-US" altLang="zh-CN" sz="2800" b="1" dirty="0">
                <a:solidFill>
                  <a:srgbClr val="FF0000"/>
                </a:solidFill>
                <a:latin typeface="黑体" panose="02010609060101010101" pitchFamily="49" charset="-122"/>
                <a:ea typeface="黑体" panose="02010609060101010101" pitchFamily="49" charset="-122"/>
              </a:endParaRPr>
            </a:p>
            <a:p>
              <a:pPr algn="just">
                <a:lnSpc>
                  <a:spcPct val="125000"/>
                </a:lnSpc>
                <a:spcBef>
                  <a:spcPts val="600"/>
                </a:spcBef>
                <a:defRPr/>
              </a:pPr>
              <a:r>
                <a:rPr lang="zh-CN" altLang="en-US" sz="2800" b="1" dirty="0">
                  <a:solidFill>
                    <a:srgbClr val="990099"/>
                  </a:solidFill>
                  <a:latin typeface="微软雅黑" panose="020B0503020204020204" pitchFamily="34" charset="-122"/>
                  <a:ea typeface="微软雅黑" panose="020B0503020204020204" pitchFamily="34" charset="-122"/>
                </a:rPr>
                <a:t>人们通过体验、学习或联想而认识的世界客观规律性</a:t>
              </a:r>
              <a:r>
                <a:rPr lang="zh-CN" altLang="en-US" sz="2800" dirty="0">
                  <a:solidFill>
                    <a:srgbClr val="990099"/>
                  </a:solidFill>
                  <a:latin typeface="微软雅黑" panose="020B0503020204020204" pitchFamily="34" charset="-122"/>
                  <a:ea typeface="微软雅黑" panose="020B0503020204020204" pitchFamily="34" charset="-122"/>
                </a:rPr>
                <a:t>。</a:t>
              </a:r>
              <a:endParaRPr lang="zh-CN" altLang="zh-CN" sz="2800" dirty="0">
                <a:solidFill>
                  <a:srgbClr val="99009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0798680"/>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1.4  </a:t>
            </a:r>
            <a:r>
              <a:rPr lang="zh-CN" altLang="en-US" b="1" dirty="0">
                <a:solidFill>
                  <a:srgbClr val="0000FF"/>
                </a:solidFill>
                <a:cs typeface="+mn-cs"/>
              </a:rPr>
              <a:t>人工智能的要素和系统分类</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7" y="1460493"/>
            <a:ext cx="6676129" cy="4895858"/>
          </a:xfrm>
        </p:spPr>
        <p:txBody>
          <a:bodyPr>
            <a:normAutofit fontScale="92500" lnSpcReduction="20000"/>
          </a:bodyPr>
          <a:lstStyle/>
          <a:p>
            <a:pPr marL="0" indent="0">
              <a:buClr>
                <a:srgbClr val="00FFFF"/>
              </a:buClr>
              <a:buSzPct val="90000"/>
              <a:buNone/>
            </a:pPr>
            <a:r>
              <a:rPr lang="en-US" altLang="zh-CN" sz="2800" b="1" dirty="0">
                <a:solidFill>
                  <a:srgbClr val="0000FF"/>
                </a:solidFill>
              </a:rPr>
              <a:t>1.4.1  </a:t>
            </a:r>
            <a:r>
              <a:rPr lang="zh-CN" altLang="en-US" sz="2800" b="1" dirty="0">
                <a:solidFill>
                  <a:srgbClr val="0000FF"/>
                </a:solidFill>
              </a:rPr>
              <a:t>人工智能的要素 </a:t>
            </a:r>
            <a:r>
              <a:rPr lang="en-US" altLang="zh-CN" sz="2800" b="1" dirty="0">
                <a:solidFill>
                  <a:srgbClr val="0000FF"/>
                </a:solidFill>
              </a:rPr>
              <a:t>– </a:t>
            </a:r>
            <a:r>
              <a:rPr lang="zh-CN" altLang="en-US" sz="2800" b="1" dirty="0">
                <a:solidFill>
                  <a:srgbClr val="FF0000"/>
                </a:solidFill>
              </a:rPr>
              <a:t>数据</a:t>
            </a:r>
            <a:endParaRPr lang="en-US" altLang="zh-CN" sz="2800" dirty="0">
              <a:solidFill>
                <a:srgbClr val="FF0000"/>
              </a:solidFill>
            </a:endParaRPr>
          </a:p>
          <a:p>
            <a:pPr>
              <a:lnSpc>
                <a:spcPct val="150000"/>
              </a:lnSpc>
              <a:buClr>
                <a:srgbClr val="00FFFF"/>
              </a:buClr>
              <a:buSzPct val="90000"/>
              <a:buFont typeface="Wingdings" panose="05000000000000000000" pitchFamily="2" charset="2"/>
              <a:buChar char="v"/>
            </a:pPr>
            <a:r>
              <a:rPr lang="zh-CN" altLang="en-US" sz="2600" dirty="0"/>
              <a:t>数据为人工智能提供“原材料”，从计算智能数据迅速发展到互联网和物联网的海量数据。</a:t>
            </a:r>
            <a:r>
              <a:rPr lang="en-US" altLang="zh-CN" sz="2600" dirty="0"/>
              <a:t>5G</a:t>
            </a:r>
            <a:r>
              <a:rPr lang="zh-CN" altLang="en-US" sz="2600" dirty="0"/>
              <a:t>网络使数据传输速度更快、时延更小，应用更广泛、更有效。</a:t>
            </a:r>
          </a:p>
          <a:p>
            <a:pPr>
              <a:lnSpc>
                <a:spcPct val="150000"/>
              </a:lnSpc>
              <a:buClr>
                <a:srgbClr val="00FFFF"/>
              </a:buClr>
              <a:buSzPct val="90000"/>
              <a:buFont typeface="Wingdings" panose="05000000000000000000" pitchFamily="2" charset="2"/>
              <a:buChar char="v"/>
            </a:pPr>
            <a:r>
              <a:rPr lang="zh-CN" altLang="en-US" sz="2600" dirty="0"/>
              <a:t>数据是人工智能之基（</a:t>
            </a:r>
            <a:r>
              <a:rPr lang="en-US" altLang="zh-CN" sz="2600" dirty="0">
                <a:solidFill>
                  <a:srgbClr val="FF0000"/>
                </a:solidFill>
              </a:rPr>
              <a:t>Foundation</a:t>
            </a:r>
            <a:r>
              <a:rPr lang="zh-CN" altLang="en-US" sz="2600" dirty="0"/>
              <a:t>），并促进人工智能的发展升级。计算智能取决于数据而不是知识；神经计算，进化计算等都是以数据为基础而发展起来的。 </a:t>
            </a:r>
          </a:p>
        </p:txBody>
      </p:sp>
      <p:sp>
        <p:nvSpPr>
          <p:cNvPr id="8" name="Rectangle 2"/>
          <p:cNvSpPr txBox="1">
            <a:spLocks noChangeArrowheads="1"/>
          </p:cNvSpPr>
          <p:nvPr/>
        </p:nvSpPr>
        <p:spPr bwMode="auto">
          <a:xfrm>
            <a:off x="8259223" y="1533518"/>
            <a:ext cx="2346385" cy="3743325"/>
          </a:xfrm>
          <a:prstGeom prst="rect">
            <a:avLst/>
          </a:prstGeom>
          <a:solidFill>
            <a:srgbClr val="EEECE1"/>
          </a:solidFill>
          <a:ln w="57150" cmpd="thinThick">
            <a:solidFill>
              <a:srgbClr val="FF9900"/>
            </a:solidFill>
            <a:miter lim="800000"/>
            <a:headEnd/>
            <a:tailEnd/>
          </a:ln>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endParaRPr lang="zh-CN" altLang="en-US"/>
          </a:p>
        </p:txBody>
      </p:sp>
      <p:sp>
        <p:nvSpPr>
          <p:cNvPr id="9" name="矩形 7"/>
          <p:cNvSpPr>
            <a:spLocks noChangeArrowheads="1"/>
          </p:cNvSpPr>
          <p:nvPr/>
        </p:nvSpPr>
        <p:spPr bwMode="auto">
          <a:xfrm>
            <a:off x="8259224" y="1564011"/>
            <a:ext cx="234638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just" hangingPunct="1">
              <a:lnSpc>
                <a:spcPct val="110000"/>
              </a:lnSpc>
            </a:pPr>
            <a:r>
              <a:rPr lang="zh-CN" altLang="en-US" dirty="0">
                <a:solidFill>
                  <a:srgbClr val="FF0000"/>
                </a:solidFill>
                <a:latin typeface="黑体" panose="02010609060101010101" pitchFamily="49" charset="-122"/>
                <a:ea typeface="黑体" panose="02010609060101010101" pitchFamily="49" charset="-122"/>
                <a:sym typeface="黑体" panose="02010609060101010101" pitchFamily="49" charset="-122"/>
              </a:rPr>
              <a:t>数据：</a:t>
            </a:r>
            <a:r>
              <a:rPr lang="zh-CN" altLang="en-US" sz="2400" dirty="0">
                <a:latin typeface="微软雅黑" panose="020B0503020204020204" pitchFamily="34" charset="-122"/>
                <a:ea typeface="微软雅黑" panose="020B0503020204020204" pitchFamily="34" charset="-122"/>
                <a:sym typeface="黑体" panose="02010609060101010101" pitchFamily="49" charset="-122"/>
              </a:rPr>
              <a:t>事实或观察的结果，指所有能输入计算机并被程序处理的数字、字母、符号、影像信号和模拟量等各种介质的总称</a:t>
            </a:r>
            <a:r>
              <a:rPr lang="zh-CN" altLang="en-US" dirty="0">
                <a:latin typeface="微软雅黑" panose="020B0503020204020204" pitchFamily="34" charset="-122"/>
                <a:ea typeface="微软雅黑" panose="020B0503020204020204" pitchFamily="34" charset="-122"/>
                <a:sym typeface="黑体" panose="02010609060101010101" pitchFamily="49" charset="-122"/>
              </a:rPr>
              <a:t>。</a:t>
            </a:r>
          </a:p>
        </p:txBody>
      </p:sp>
    </p:spTree>
    <p:extLst>
      <p:ext uri="{BB962C8B-B14F-4D97-AF65-F5344CB8AC3E}">
        <p14:creationId xmlns:p14="http://schemas.microsoft.com/office/powerpoint/2010/main" val="213594798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1.4  </a:t>
            </a:r>
            <a:r>
              <a:rPr lang="zh-CN" altLang="en-US" b="1" dirty="0">
                <a:solidFill>
                  <a:srgbClr val="0000FF"/>
                </a:solidFill>
                <a:cs typeface="+mn-cs"/>
              </a:rPr>
              <a:t>人工智能的要素和系统分类</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7" y="1460493"/>
            <a:ext cx="6676129" cy="4895858"/>
          </a:xfrm>
        </p:spPr>
        <p:txBody>
          <a:bodyPr>
            <a:normAutofit fontScale="92500" lnSpcReduction="20000"/>
          </a:bodyPr>
          <a:lstStyle/>
          <a:p>
            <a:pPr marL="0" indent="0">
              <a:buClr>
                <a:srgbClr val="00FFFF"/>
              </a:buClr>
              <a:buSzPct val="90000"/>
              <a:buNone/>
            </a:pPr>
            <a:r>
              <a:rPr lang="en-US" altLang="zh-CN" sz="2800" b="1" dirty="0">
                <a:solidFill>
                  <a:srgbClr val="0000FF"/>
                </a:solidFill>
              </a:rPr>
              <a:t>1.4.1  </a:t>
            </a:r>
            <a:r>
              <a:rPr lang="zh-CN" altLang="en-US" sz="2800" b="1" dirty="0">
                <a:solidFill>
                  <a:srgbClr val="0000FF"/>
                </a:solidFill>
              </a:rPr>
              <a:t>人工智能的要素 </a:t>
            </a:r>
            <a:r>
              <a:rPr lang="en-US" altLang="zh-CN" sz="2800" b="1" dirty="0">
                <a:solidFill>
                  <a:srgbClr val="0000FF"/>
                </a:solidFill>
              </a:rPr>
              <a:t>– </a:t>
            </a:r>
            <a:r>
              <a:rPr lang="zh-CN" altLang="en-US" sz="2800" b="1" dirty="0">
                <a:solidFill>
                  <a:srgbClr val="FF0000"/>
                </a:solidFill>
              </a:rPr>
              <a:t>算法</a:t>
            </a:r>
            <a:endParaRPr lang="en-US" altLang="zh-CN" sz="2800" dirty="0">
              <a:solidFill>
                <a:srgbClr val="FF0000"/>
              </a:solidFill>
            </a:endParaRPr>
          </a:p>
          <a:p>
            <a:pPr>
              <a:lnSpc>
                <a:spcPct val="150000"/>
              </a:lnSpc>
              <a:buClr>
                <a:srgbClr val="00FFFF"/>
              </a:buClr>
              <a:buSzPct val="90000"/>
              <a:buFont typeface="Wingdings" panose="05000000000000000000" pitchFamily="2" charset="2"/>
              <a:buChar char="v"/>
            </a:pPr>
            <a:r>
              <a:rPr lang="zh-CN" altLang="en-US" sz="2600" dirty="0"/>
              <a:t> 算法是人工智能的策略性内涵。基于神经计算的算法已获得广泛应用。认知计算与认知决策算法、类脑计算、普适计算与普适算法以及进化计算与基于群体迭代的进化算法等研究也取得进展。</a:t>
            </a:r>
          </a:p>
          <a:p>
            <a:pPr>
              <a:lnSpc>
                <a:spcPct val="150000"/>
              </a:lnSpc>
              <a:buClr>
                <a:srgbClr val="00FFFF"/>
              </a:buClr>
              <a:buSzPct val="90000"/>
              <a:buFont typeface="Wingdings" panose="05000000000000000000" pitchFamily="2" charset="2"/>
              <a:buChar char="v"/>
            </a:pPr>
            <a:r>
              <a:rPr lang="zh-CN" altLang="en-US" sz="2600" dirty="0"/>
              <a:t>算法是人工智能之魂（</a:t>
            </a:r>
            <a:r>
              <a:rPr lang="en-US" altLang="zh-CN" sz="2600" dirty="0">
                <a:solidFill>
                  <a:srgbClr val="FF0000"/>
                </a:solidFill>
              </a:rPr>
              <a:t>Soul</a:t>
            </a:r>
            <a:r>
              <a:rPr lang="zh-CN" altLang="en-US" sz="2600" dirty="0"/>
              <a:t>），也是人工智能软实力的核心。</a:t>
            </a:r>
            <a:r>
              <a:rPr lang="en-US" altLang="zh-CN" sz="2600" dirty="0"/>
              <a:t>A*</a:t>
            </a:r>
            <a:r>
              <a:rPr lang="zh-CN" altLang="en-US" sz="2600" dirty="0"/>
              <a:t>算法、深度学习算法、遗传算法等是算法的代表。</a:t>
            </a:r>
          </a:p>
        </p:txBody>
      </p:sp>
      <p:sp>
        <p:nvSpPr>
          <p:cNvPr id="8" name="Rectangle 2"/>
          <p:cNvSpPr txBox="1">
            <a:spLocks noChangeArrowheads="1"/>
          </p:cNvSpPr>
          <p:nvPr/>
        </p:nvSpPr>
        <p:spPr bwMode="auto">
          <a:xfrm>
            <a:off x="8259223" y="1533518"/>
            <a:ext cx="2346385" cy="3743325"/>
          </a:xfrm>
          <a:prstGeom prst="rect">
            <a:avLst/>
          </a:prstGeom>
          <a:solidFill>
            <a:srgbClr val="EEECE1"/>
          </a:solidFill>
          <a:ln w="57150" cmpd="thinThick">
            <a:solidFill>
              <a:srgbClr val="FF9900"/>
            </a:solidFill>
            <a:miter lim="800000"/>
            <a:headEnd/>
            <a:tailEnd/>
          </a:ln>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endParaRPr lang="zh-CN" altLang="en-US"/>
          </a:p>
        </p:txBody>
      </p:sp>
      <p:sp>
        <p:nvSpPr>
          <p:cNvPr id="9" name="矩形 7"/>
          <p:cNvSpPr>
            <a:spLocks noChangeArrowheads="1"/>
          </p:cNvSpPr>
          <p:nvPr/>
        </p:nvSpPr>
        <p:spPr bwMode="auto">
          <a:xfrm>
            <a:off x="8259224" y="1546758"/>
            <a:ext cx="234638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just" hangingPunct="1">
              <a:lnSpc>
                <a:spcPct val="110000"/>
              </a:lnSpc>
            </a:pPr>
            <a:r>
              <a:rPr lang="zh-CN" altLang="en-US" dirty="0">
                <a:solidFill>
                  <a:srgbClr val="FF0000"/>
                </a:solidFill>
                <a:latin typeface="黑体" panose="02010609060101010101" pitchFamily="49" charset="-122"/>
                <a:ea typeface="黑体" panose="02010609060101010101" pitchFamily="49" charset="-122"/>
                <a:sym typeface="黑体" panose="02010609060101010101" pitchFamily="49" charset="-122"/>
              </a:rPr>
              <a:t>算法：</a:t>
            </a:r>
            <a:r>
              <a:rPr lang="zh-CN" altLang="en-US" sz="2400" dirty="0">
                <a:latin typeface="微软雅黑" panose="020B0503020204020204" pitchFamily="34" charset="-122"/>
                <a:ea typeface="微软雅黑" panose="020B0503020204020204" pitchFamily="34" charset="-122"/>
                <a:sym typeface="黑体" panose="02010609060101010101" pitchFamily="49" charset="-122"/>
              </a:rPr>
              <a:t>解题方案准确而完整的描述，是一系列求解问题的清晰指令，代表着用系统方法描述问题求解的策略机制。</a:t>
            </a:r>
          </a:p>
        </p:txBody>
      </p:sp>
    </p:spTree>
    <p:extLst>
      <p:ext uri="{BB962C8B-B14F-4D97-AF65-F5344CB8AC3E}">
        <p14:creationId xmlns:p14="http://schemas.microsoft.com/office/powerpoint/2010/main" val="134412548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1.4  </a:t>
            </a:r>
            <a:r>
              <a:rPr lang="zh-CN" altLang="en-US" b="1" dirty="0">
                <a:solidFill>
                  <a:srgbClr val="0000FF"/>
                </a:solidFill>
                <a:cs typeface="+mn-cs"/>
              </a:rPr>
              <a:t>人工智能的要素和系统分类</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7" y="1460493"/>
            <a:ext cx="6676129" cy="4895858"/>
          </a:xfrm>
        </p:spPr>
        <p:txBody>
          <a:bodyPr>
            <a:normAutofit fontScale="92500" lnSpcReduction="20000"/>
          </a:bodyPr>
          <a:lstStyle/>
          <a:p>
            <a:pPr marL="0" indent="0">
              <a:buClr>
                <a:srgbClr val="00FFFF"/>
              </a:buClr>
              <a:buSzPct val="90000"/>
              <a:buNone/>
            </a:pPr>
            <a:r>
              <a:rPr lang="en-US" altLang="zh-CN" sz="2800" b="1" dirty="0">
                <a:solidFill>
                  <a:srgbClr val="0000FF"/>
                </a:solidFill>
              </a:rPr>
              <a:t>1.4.1  </a:t>
            </a:r>
            <a:r>
              <a:rPr lang="zh-CN" altLang="en-US" sz="2800" b="1" dirty="0">
                <a:solidFill>
                  <a:srgbClr val="0000FF"/>
                </a:solidFill>
              </a:rPr>
              <a:t>人工智能的要素 </a:t>
            </a:r>
            <a:r>
              <a:rPr lang="en-US" altLang="zh-CN" sz="2800" b="1" dirty="0">
                <a:solidFill>
                  <a:srgbClr val="0000FF"/>
                </a:solidFill>
              </a:rPr>
              <a:t>– </a:t>
            </a:r>
            <a:r>
              <a:rPr lang="zh-CN" altLang="en-US" sz="2800" b="1" dirty="0">
                <a:solidFill>
                  <a:srgbClr val="FF0000"/>
                </a:solidFill>
              </a:rPr>
              <a:t>算力</a:t>
            </a:r>
            <a:endParaRPr lang="en-US" altLang="zh-CN" sz="2800" dirty="0">
              <a:solidFill>
                <a:srgbClr val="FF0000"/>
              </a:solidFill>
            </a:endParaRPr>
          </a:p>
          <a:p>
            <a:pPr>
              <a:lnSpc>
                <a:spcPct val="150000"/>
              </a:lnSpc>
              <a:buClr>
                <a:srgbClr val="00FFFF"/>
              </a:buClr>
              <a:buSzPct val="90000"/>
              <a:buFont typeface="Wingdings" panose="05000000000000000000" pitchFamily="2" charset="2"/>
              <a:buChar char="v"/>
            </a:pPr>
            <a:r>
              <a:rPr lang="zh-CN" altLang="en-US" sz="2600" dirty="0"/>
              <a:t>算力为人工智能提供了执行能力。从处理器配备的高端部件以及芯片组、内存和硬盘质量提高计算能力。出现了新芯片和新计算（云计算、量子计算等）等新的计算架构。</a:t>
            </a:r>
          </a:p>
          <a:p>
            <a:pPr>
              <a:lnSpc>
                <a:spcPct val="150000"/>
              </a:lnSpc>
              <a:buClr>
                <a:srgbClr val="00FFFF"/>
              </a:buClr>
              <a:buSzPct val="90000"/>
              <a:buFont typeface="Wingdings" panose="05000000000000000000" pitchFamily="2" charset="2"/>
              <a:buChar char="v"/>
            </a:pPr>
            <a:r>
              <a:rPr lang="zh-CN" altLang="en-US" sz="2600" dirty="0"/>
              <a:t>算力是人工智能之力（</a:t>
            </a:r>
            <a:r>
              <a:rPr lang="en-US" altLang="zh-CN" sz="2600" dirty="0">
                <a:solidFill>
                  <a:srgbClr val="FF0000"/>
                </a:solidFill>
              </a:rPr>
              <a:t>Power</a:t>
            </a:r>
            <a:r>
              <a:rPr lang="zh-CN" altLang="en-US" sz="2600" dirty="0"/>
              <a:t>），也是人工智能硬实力的关键保证。计算能力的不断增强和计算速度的不断提高，极大地促进人工智能的发展。</a:t>
            </a:r>
          </a:p>
        </p:txBody>
      </p:sp>
      <p:sp>
        <p:nvSpPr>
          <p:cNvPr id="8" name="Rectangle 2"/>
          <p:cNvSpPr txBox="1">
            <a:spLocks noChangeArrowheads="1"/>
          </p:cNvSpPr>
          <p:nvPr/>
        </p:nvSpPr>
        <p:spPr bwMode="auto">
          <a:xfrm>
            <a:off x="8259223" y="1533518"/>
            <a:ext cx="2346385" cy="3743325"/>
          </a:xfrm>
          <a:prstGeom prst="rect">
            <a:avLst/>
          </a:prstGeom>
          <a:solidFill>
            <a:srgbClr val="EEECE1"/>
          </a:solidFill>
          <a:ln w="57150" cmpd="thinThick">
            <a:solidFill>
              <a:srgbClr val="FF9900"/>
            </a:solidFill>
            <a:miter lim="800000"/>
            <a:headEnd/>
            <a:tailEnd/>
          </a:ln>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endParaRPr lang="zh-CN" altLang="en-US"/>
          </a:p>
        </p:txBody>
      </p:sp>
      <p:sp>
        <p:nvSpPr>
          <p:cNvPr id="9" name="矩形 7"/>
          <p:cNvSpPr>
            <a:spLocks noChangeArrowheads="1"/>
          </p:cNvSpPr>
          <p:nvPr/>
        </p:nvSpPr>
        <p:spPr bwMode="auto">
          <a:xfrm>
            <a:off x="8259224" y="1546758"/>
            <a:ext cx="2346384" cy="338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just" hangingPunct="1">
              <a:lnSpc>
                <a:spcPct val="110000"/>
              </a:lnSpc>
            </a:pPr>
            <a:r>
              <a:rPr lang="zh-CN" altLang="en-US" dirty="0">
                <a:solidFill>
                  <a:srgbClr val="FF0000"/>
                </a:solidFill>
                <a:latin typeface="黑体" panose="02010609060101010101" pitchFamily="49" charset="-122"/>
                <a:ea typeface="黑体" panose="02010609060101010101" pitchFamily="49" charset="-122"/>
                <a:sym typeface="黑体" panose="02010609060101010101" pitchFamily="49" charset="-122"/>
              </a:rPr>
              <a:t>算力：</a:t>
            </a:r>
            <a:r>
              <a:rPr lang="zh-CN" altLang="en-US" sz="2400" dirty="0">
                <a:latin typeface="微软雅黑" panose="020B0503020204020204" pitchFamily="34" charset="-122"/>
                <a:ea typeface="微软雅黑" panose="020B0503020204020204" pitchFamily="34" charset="-122"/>
                <a:sym typeface="黑体" panose="02010609060101010101" pitchFamily="49" charset="-122"/>
              </a:rPr>
              <a:t>机器在数学上的归纳和转化能力，即把抽象复杂的数学表达式或数字通过数学方法转换为可以理解的数学式子的能力。</a:t>
            </a:r>
          </a:p>
        </p:txBody>
      </p:sp>
    </p:spTree>
    <p:extLst>
      <p:ext uri="{BB962C8B-B14F-4D97-AF65-F5344CB8AC3E}">
        <p14:creationId xmlns:p14="http://schemas.microsoft.com/office/powerpoint/2010/main" val="3618249387"/>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1.4  </a:t>
            </a:r>
            <a:r>
              <a:rPr lang="zh-CN" altLang="en-US" b="1" dirty="0">
                <a:solidFill>
                  <a:srgbClr val="0000FF"/>
                </a:solidFill>
                <a:cs typeface="+mn-cs"/>
              </a:rPr>
              <a:t>人工智能的要素和系统分类</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7" y="1460493"/>
            <a:ext cx="4830077" cy="5260982"/>
          </a:xfrm>
        </p:spPr>
        <p:txBody>
          <a:bodyPr>
            <a:normAutofit fontScale="77500" lnSpcReduction="20000"/>
          </a:bodyPr>
          <a:lstStyle/>
          <a:p>
            <a:pPr marL="0" indent="0">
              <a:buClr>
                <a:srgbClr val="00FFFF"/>
              </a:buClr>
              <a:buSzPct val="90000"/>
              <a:buNone/>
            </a:pPr>
            <a:r>
              <a:rPr lang="en-US" altLang="zh-CN" sz="3700" b="1" dirty="0">
                <a:solidFill>
                  <a:srgbClr val="0000FF"/>
                </a:solidFill>
              </a:rPr>
              <a:t>1.4.1  </a:t>
            </a:r>
            <a:r>
              <a:rPr lang="zh-CN" altLang="en-US" sz="3700" b="1" dirty="0">
                <a:solidFill>
                  <a:srgbClr val="0000FF"/>
                </a:solidFill>
              </a:rPr>
              <a:t>人工智能的要素</a:t>
            </a:r>
            <a:endParaRPr lang="en-US" altLang="zh-CN" sz="3700" dirty="0">
              <a:solidFill>
                <a:srgbClr val="FF0000"/>
              </a:solidFill>
            </a:endParaRPr>
          </a:p>
          <a:p>
            <a:pPr>
              <a:lnSpc>
                <a:spcPct val="120000"/>
              </a:lnSpc>
              <a:buClr>
                <a:srgbClr val="00FFFF"/>
              </a:buClr>
              <a:buSzPct val="90000"/>
              <a:buFont typeface="Wingdings" panose="05000000000000000000" pitchFamily="2" charset="2"/>
              <a:buChar char="v"/>
            </a:pPr>
            <a:r>
              <a:rPr lang="zh-CN" altLang="en-US" sz="3100" dirty="0">
                <a:solidFill>
                  <a:srgbClr val="0000FF"/>
                </a:solidFill>
              </a:rPr>
              <a:t>人工智能</a:t>
            </a:r>
            <a:r>
              <a:rPr lang="zh-CN" altLang="zh-CN" sz="3100" dirty="0">
                <a:solidFill>
                  <a:srgbClr val="0000FF"/>
                </a:solidFill>
              </a:rPr>
              <a:t>核心技术加速突破</a:t>
            </a:r>
            <a:r>
              <a:rPr lang="zh-CN" altLang="en-US" sz="3100" dirty="0">
                <a:solidFill>
                  <a:srgbClr val="0000FF"/>
                </a:solidFill>
              </a:rPr>
              <a:t>推动产业强劲发展</a:t>
            </a:r>
            <a:endParaRPr lang="en-US" altLang="zh-CN" sz="3100" dirty="0">
              <a:solidFill>
                <a:srgbClr val="0000FF"/>
              </a:solidFill>
            </a:endParaRPr>
          </a:p>
          <a:p>
            <a:pPr lvl="1" algn="just">
              <a:lnSpc>
                <a:spcPct val="120000"/>
              </a:lnSpc>
              <a:buClr>
                <a:srgbClr val="00FFFF"/>
              </a:buClr>
              <a:buSzPct val="90000"/>
              <a:buFont typeface="Wingdings" panose="05000000000000000000" pitchFamily="2" charset="2"/>
              <a:buChar char="v"/>
            </a:pPr>
            <a:r>
              <a:rPr lang="zh-CN" altLang="en-US" sz="3100" dirty="0"/>
              <a:t>人工智能</a:t>
            </a:r>
            <a:r>
              <a:rPr lang="zh-CN" altLang="zh-CN" sz="3100" dirty="0"/>
              <a:t>核心技术</a:t>
            </a:r>
            <a:r>
              <a:rPr lang="zh-CN" altLang="en-US" sz="3100" dirty="0"/>
              <a:t>的</a:t>
            </a:r>
            <a:r>
              <a:rPr lang="zh-CN" altLang="zh-CN" sz="3100" dirty="0"/>
              <a:t>突破是推动</a:t>
            </a:r>
            <a:r>
              <a:rPr lang="zh-CN" altLang="en-US" sz="3100" dirty="0"/>
              <a:t>人工智能</a:t>
            </a:r>
            <a:r>
              <a:rPr lang="zh-CN" altLang="zh-CN" sz="3100" dirty="0"/>
              <a:t>产业升级的驱动力。</a:t>
            </a:r>
            <a:r>
              <a:rPr lang="zh-CN" altLang="en-US" sz="3100" dirty="0"/>
              <a:t>知识</a:t>
            </a:r>
            <a:r>
              <a:rPr lang="zh-CN" altLang="zh-CN" sz="3100" dirty="0"/>
              <a:t>资源</a:t>
            </a:r>
            <a:r>
              <a:rPr lang="zh-CN" altLang="en-US" sz="3100" dirty="0"/>
              <a:t>、</a:t>
            </a:r>
            <a:r>
              <a:rPr lang="zh-CN" altLang="zh-CN" sz="3100" dirty="0"/>
              <a:t>数据</a:t>
            </a:r>
            <a:r>
              <a:rPr lang="zh-CN" altLang="en-US" sz="3100" dirty="0"/>
              <a:t>基础</a:t>
            </a:r>
            <a:r>
              <a:rPr lang="zh-CN" altLang="zh-CN" sz="3100" dirty="0"/>
              <a:t>、核心算法</a:t>
            </a:r>
            <a:r>
              <a:rPr lang="zh-CN" altLang="en-US" sz="3100" dirty="0"/>
              <a:t>、</a:t>
            </a:r>
            <a:r>
              <a:rPr lang="zh-CN" altLang="zh-CN" sz="3100" dirty="0"/>
              <a:t>运算能力</a:t>
            </a:r>
            <a:r>
              <a:rPr lang="zh-CN" altLang="en-US" sz="3100" dirty="0"/>
              <a:t>协</a:t>
            </a:r>
            <a:r>
              <a:rPr lang="zh-CN" altLang="zh-CN" sz="3100" dirty="0"/>
              <a:t>同发展，</a:t>
            </a:r>
            <a:r>
              <a:rPr lang="zh-CN" altLang="en-US" sz="3100" dirty="0"/>
              <a:t>共同促进</a:t>
            </a:r>
            <a:r>
              <a:rPr lang="zh-CN" altLang="zh-CN" sz="3100" dirty="0"/>
              <a:t>人工智能</a:t>
            </a:r>
            <a:r>
              <a:rPr lang="zh-CN" altLang="en-US" sz="3100" dirty="0"/>
              <a:t>涌现</a:t>
            </a:r>
            <a:r>
              <a:rPr lang="zh-CN" altLang="zh-CN" sz="3100" dirty="0"/>
              <a:t>新</a:t>
            </a:r>
            <a:r>
              <a:rPr lang="zh-CN" altLang="en-US" sz="3100" dirty="0"/>
              <a:t>活力</a:t>
            </a:r>
            <a:r>
              <a:rPr lang="zh-CN" altLang="zh-CN" sz="3100" dirty="0"/>
              <a:t>。</a:t>
            </a:r>
            <a:endParaRPr lang="en-US" altLang="zh-CN" sz="3100" dirty="0"/>
          </a:p>
          <a:p>
            <a:pPr lvl="1" algn="just">
              <a:lnSpc>
                <a:spcPct val="120000"/>
              </a:lnSpc>
              <a:buClr>
                <a:srgbClr val="00FFFF"/>
              </a:buClr>
              <a:buSzPct val="90000"/>
              <a:buFont typeface="Wingdings" panose="05000000000000000000" pitchFamily="2" charset="2"/>
              <a:buChar char="v"/>
            </a:pPr>
            <a:r>
              <a:rPr lang="zh-CN" altLang="en-US" sz="3100" dirty="0"/>
              <a:t>人工智能各要素已深度融合，特别是知识与数据的融合、算法与硬件的融合、知识与算法的融合等。</a:t>
            </a:r>
          </a:p>
        </p:txBody>
      </p:sp>
      <p:pic>
        <p:nvPicPr>
          <p:cNvPr id="7" name="图片 7" descr="https://img.chyxx.com/2017/03/201703041323590h_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2391" y="2422851"/>
            <a:ext cx="5991984" cy="333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891057"/>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1.4  </a:t>
            </a:r>
            <a:r>
              <a:rPr lang="zh-CN" altLang="en-US" b="1" dirty="0">
                <a:solidFill>
                  <a:srgbClr val="0000FF"/>
                </a:solidFill>
                <a:cs typeface="+mn-cs"/>
              </a:rPr>
              <a:t>人工智能的要素和系统分类</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7" y="1460493"/>
            <a:ext cx="4019194" cy="3387552"/>
          </a:xfrm>
        </p:spPr>
        <p:txBody>
          <a:bodyPr>
            <a:normAutofit/>
          </a:bodyPr>
          <a:lstStyle/>
          <a:p>
            <a:pPr marL="0" indent="0">
              <a:buClr>
                <a:srgbClr val="00FFFF"/>
              </a:buClr>
              <a:buSzPct val="90000"/>
              <a:buNone/>
            </a:pPr>
            <a:r>
              <a:rPr lang="en-US" altLang="zh-CN" sz="2600" b="1" dirty="0">
                <a:solidFill>
                  <a:srgbClr val="0000FF"/>
                </a:solidFill>
              </a:rPr>
              <a:t>1.4.2  </a:t>
            </a:r>
            <a:r>
              <a:rPr lang="zh-CN" altLang="en-US" sz="2600" b="1" dirty="0">
                <a:solidFill>
                  <a:srgbClr val="0000FF"/>
                </a:solidFill>
              </a:rPr>
              <a:t>人工智能系统的分类</a:t>
            </a:r>
            <a:endParaRPr lang="en-US" altLang="zh-CN" sz="2600" dirty="0"/>
          </a:p>
          <a:p>
            <a:pPr>
              <a:buClr>
                <a:srgbClr val="00FFFF"/>
              </a:buClr>
              <a:buSzPct val="90000"/>
              <a:buFont typeface="Wingdings" panose="05000000000000000000" pitchFamily="2" charset="2"/>
              <a:buChar char="v"/>
            </a:pPr>
            <a:r>
              <a:rPr lang="zh-CN" altLang="en-US" sz="2400" dirty="0"/>
              <a:t>专家系统</a:t>
            </a:r>
            <a:endParaRPr lang="en-US" altLang="zh-CN" sz="2400" dirty="0"/>
          </a:p>
          <a:p>
            <a:pPr>
              <a:buClr>
                <a:srgbClr val="00FFFF"/>
              </a:buClr>
              <a:buSzPct val="90000"/>
              <a:buFont typeface="Wingdings" panose="05000000000000000000" pitchFamily="2" charset="2"/>
              <a:buChar char="v"/>
            </a:pPr>
            <a:r>
              <a:rPr lang="zh-CN" altLang="en-US" sz="2400" dirty="0"/>
              <a:t>模糊逻辑系统</a:t>
            </a:r>
            <a:endParaRPr lang="en-US" altLang="zh-CN" sz="2400" dirty="0"/>
          </a:p>
          <a:p>
            <a:pPr>
              <a:buClr>
                <a:srgbClr val="00FFFF"/>
              </a:buClr>
              <a:buSzPct val="90000"/>
              <a:buFont typeface="Wingdings" panose="05000000000000000000" pitchFamily="2" charset="2"/>
              <a:buChar char="v"/>
            </a:pPr>
            <a:r>
              <a:rPr lang="zh-CN" altLang="en-US" sz="2400" dirty="0"/>
              <a:t>神经网络系统</a:t>
            </a:r>
            <a:endParaRPr lang="en-US" altLang="zh-CN" sz="2400" dirty="0"/>
          </a:p>
          <a:p>
            <a:pPr>
              <a:buClr>
                <a:srgbClr val="00FFFF"/>
              </a:buClr>
              <a:buSzPct val="90000"/>
              <a:buFont typeface="Wingdings" panose="05000000000000000000" pitchFamily="2" charset="2"/>
              <a:buChar char="v"/>
            </a:pPr>
            <a:r>
              <a:rPr lang="zh-CN" altLang="en-US" sz="2400" dirty="0"/>
              <a:t>机器学习系统</a:t>
            </a:r>
            <a:endParaRPr lang="en-US" altLang="zh-CN" sz="2400" dirty="0"/>
          </a:p>
          <a:p>
            <a:pPr>
              <a:buClr>
                <a:srgbClr val="00FFFF"/>
              </a:buClr>
              <a:buSzPct val="90000"/>
              <a:buFont typeface="Wingdings" panose="05000000000000000000" pitchFamily="2" charset="2"/>
              <a:buChar char="v"/>
            </a:pPr>
            <a:r>
              <a:rPr lang="zh-CN" altLang="en-US" sz="2400" dirty="0"/>
              <a:t>仿生进化系统</a:t>
            </a:r>
            <a:endParaRPr lang="en-US" altLang="zh-CN" sz="2400" dirty="0"/>
          </a:p>
        </p:txBody>
      </p:sp>
      <p:sp>
        <p:nvSpPr>
          <p:cNvPr id="6" name="Rectangle 3">
            <a:extLst>
              <a:ext uri="{FF2B5EF4-FFF2-40B4-BE49-F238E27FC236}">
                <a16:creationId xmlns:a16="http://schemas.microsoft.com/office/drawing/2014/main" id="{12A03419-E6FF-4114-9DA5-2A1993EECD9D}"/>
              </a:ext>
            </a:extLst>
          </p:cNvPr>
          <p:cNvSpPr txBox="1">
            <a:spLocks noChangeArrowheads="1"/>
          </p:cNvSpPr>
          <p:nvPr/>
        </p:nvSpPr>
        <p:spPr>
          <a:xfrm>
            <a:off x="4742369" y="2047091"/>
            <a:ext cx="3518860" cy="2800954"/>
          </a:xfrm>
          <a:prstGeom prst="rect">
            <a:avLst/>
          </a:prstGeom>
        </p:spPr>
        <p:txBody>
          <a:bodyPr vert="horz" lIns="0" tIns="45720" rIns="0" bIns="45720" rtlCol="0">
            <a:normAutofit/>
          </a:bodyPr>
          <a:lstStyle>
            <a:lvl1pPr marL="355600" indent="-355600" algn="l" rtl="0" eaLnBrk="1" fontAlgn="base" hangingPunct="1">
              <a:lnSpc>
                <a:spcPct val="90000"/>
              </a:lnSpc>
              <a:spcBef>
                <a:spcPts val="1800"/>
              </a:spcBef>
              <a:spcAft>
                <a:spcPct val="0"/>
              </a:spcAft>
              <a:buFont typeface="Wingdings" panose="05000000000000000000" pitchFamily="2" charset="2"/>
              <a:buChar char="n"/>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9pPr>
          </a:lstStyle>
          <a:p>
            <a:pPr>
              <a:buClr>
                <a:srgbClr val="00FFFF"/>
              </a:buClr>
              <a:buSzPct val="90000"/>
              <a:buFont typeface="Wingdings" panose="05000000000000000000" pitchFamily="2" charset="2"/>
              <a:buChar char="v"/>
            </a:pPr>
            <a:r>
              <a:rPr lang="zh-CN" altLang="en-US" sz="2400" dirty="0"/>
              <a:t> 群体智能系统</a:t>
            </a:r>
          </a:p>
          <a:p>
            <a:pPr>
              <a:buClr>
                <a:srgbClr val="00FFFF"/>
              </a:buClr>
              <a:buSzPct val="90000"/>
              <a:buFont typeface="Wingdings" panose="05000000000000000000" pitchFamily="2" charset="2"/>
              <a:buChar char="v"/>
            </a:pPr>
            <a:r>
              <a:rPr lang="zh-CN" altLang="en-US" sz="2400" dirty="0"/>
              <a:t> 分布式智能系统 </a:t>
            </a:r>
          </a:p>
          <a:p>
            <a:pPr>
              <a:buClr>
                <a:srgbClr val="00FFFF"/>
              </a:buClr>
              <a:buSzPct val="90000"/>
              <a:buFont typeface="Wingdings" panose="05000000000000000000" pitchFamily="2" charset="2"/>
              <a:buChar char="v"/>
            </a:pPr>
            <a:r>
              <a:rPr lang="zh-CN" altLang="en-US" sz="2400" dirty="0"/>
              <a:t> 集成智能系统</a:t>
            </a:r>
          </a:p>
          <a:p>
            <a:pPr>
              <a:buClr>
                <a:srgbClr val="00FFFF"/>
              </a:buClr>
              <a:buSzPct val="90000"/>
              <a:buFont typeface="Wingdings" panose="05000000000000000000" pitchFamily="2" charset="2"/>
              <a:buChar char="v"/>
            </a:pPr>
            <a:r>
              <a:rPr lang="zh-CN" altLang="en-US" sz="2400" dirty="0"/>
              <a:t> 自主智能系统</a:t>
            </a:r>
          </a:p>
          <a:p>
            <a:pPr>
              <a:buClr>
                <a:srgbClr val="00FFFF"/>
              </a:buClr>
              <a:buSzPct val="90000"/>
              <a:buFont typeface="Wingdings" panose="05000000000000000000" pitchFamily="2" charset="2"/>
              <a:buChar char="v"/>
            </a:pPr>
            <a:r>
              <a:rPr lang="zh-CN" altLang="en-US" sz="2400" dirty="0"/>
              <a:t>人机协同智能系统</a:t>
            </a:r>
          </a:p>
        </p:txBody>
      </p:sp>
      <p:pic>
        <p:nvPicPr>
          <p:cNvPr id="7" name="Picture 21" descr="aiå²æ­¢äºææ¯ è§£è¯»äººå·¥æºè½çå­å¤§è§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4346" y="1780678"/>
            <a:ext cx="298291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42704"/>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1.5  </a:t>
            </a:r>
            <a:r>
              <a:rPr lang="zh-CN" altLang="en-US" b="1" dirty="0">
                <a:solidFill>
                  <a:srgbClr val="0000FF"/>
                </a:solidFill>
                <a:cs typeface="+mn-cs"/>
              </a:rPr>
              <a:t>人工智能的研究目标和内容</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9" y="1460495"/>
            <a:ext cx="6362702" cy="5260980"/>
          </a:xfrm>
        </p:spPr>
        <p:txBody>
          <a:bodyPr>
            <a:normAutofit/>
          </a:bodyPr>
          <a:lstStyle/>
          <a:p>
            <a:pPr marL="0" indent="0">
              <a:lnSpc>
                <a:spcPct val="110000"/>
              </a:lnSpc>
              <a:buNone/>
              <a:defRPr/>
            </a:pPr>
            <a:r>
              <a:rPr lang="en-US" altLang="zh-CN" sz="2600" b="1" dirty="0">
                <a:solidFill>
                  <a:srgbClr val="0000FF"/>
                </a:solidFill>
              </a:rPr>
              <a:t>1.5.1  </a:t>
            </a:r>
            <a:r>
              <a:rPr lang="zh-CN" altLang="en-US" sz="2600" b="1" dirty="0">
                <a:solidFill>
                  <a:srgbClr val="0000FF"/>
                </a:solidFill>
              </a:rPr>
              <a:t>人工智能的研究目标</a:t>
            </a:r>
            <a:endParaRPr lang="en-US" altLang="zh-CN" sz="2600" b="1" dirty="0">
              <a:solidFill>
                <a:srgbClr val="0000FF"/>
              </a:solidFill>
            </a:endParaRPr>
          </a:p>
          <a:p>
            <a:pPr algn="just">
              <a:lnSpc>
                <a:spcPct val="170000"/>
              </a:lnSpc>
              <a:spcBef>
                <a:spcPts val="0"/>
              </a:spcBef>
              <a:buFont typeface="Wingdings" panose="05000000000000000000" pitchFamily="2" charset="2"/>
              <a:buChar char="Ø"/>
            </a:pPr>
            <a:r>
              <a:rPr lang="zh-CN" altLang="en-US" sz="2400" dirty="0">
                <a:solidFill>
                  <a:srgbClr val="0000FF"/>
                </a:solidFill>
              </a:rPr>
              <a:t>理解人类智能</a:t>
            </a:r>
            <a:endParaRPr lang="en-US" altLang="zh-CN" sz="2400" dirty="0">
              <a:solidFill>
                <a:srgbClr val="0000FF"/>
              </a:solidFill>
            </a:endParaRPr>
          </a:p>
          <a:p>
            <a:pPr lvl="1" algn="just">
              <a:lnSpc>
                <a:spcPct val="170000"/>
              </a:lnSpc>
              <a:spcBef>
                <a:spcPts val="0"/>
              </a:spcBef>
              <a:buFont typeface="Wingdings" panose="05000000000000000000" pitchFamily="2" charset="2"/>
              <a:buChar char="Ø"/>
            </a:pPr>
            <a:r>
              <a:rPr lang="zh-CN" altLang="en-US" sz="2400" dirty="0">
                <a:solidFill>
                  <a:schemeClr val="tx2"/>
                </a:solidFill>
              </a:rPr>
              <a:t>通过编写程序来模仿和检验人类智能的有关理论，更好地理解人类智能。</a:t>
            </a:r>
          </a:p>
          <a:p>
            <a:pPr algn="just">
              <a:lnSpc>
                <a:spcPct val="170000"/>
              </a:lnSpc>
              <a:spcBef>
                <a:spcPts val="0"/>
              </a:spcBef>
              <a:buFont typeface="Wingdings" panose="05000000000000000000" pitchFamily="2" charset="2"/>
              <a:buChar char="Ø"/>
            </a:pPr>
            <a:r>
              <a:rPr lang="zh-CN" altLang="en-US" sz="2400" dirty="0">
                <a:solidFill>
                  <a:srgbClr val="0000FF"/>
                </a:solidFill>
              </a:rPr>
              <a:t>实现人类智能</a:t>
            </a:r>
            <a:endParaRPr lang="en-US" altLang="zh-CN" sz="2400" dirty="0">
              <a:solidFill>
                <a:srgbClr val="0000FF"/>
              </a:solidFill>
            </a:endParaRPr>
          </a:p>
          <a:p>
            <a:pPr lvl="1" algn="just">
              <a:lnSpc>
                <a:spcPct val="170000"/>
              </a:lnSpc>
              <a:spcBef>
                <a:spcPts val="0"/>
              </a:spcBef>
              <a:buFont typeface="Wingdings" panose="05000000000000000000" pitchFamily="2" charset="2"/>
              <a:buChar char="Ø"/>
            </a:pPr>
            <a:r>
              <a:rPr lang="zh-CN" altLang="en-US" sz="2400" dirty="0">
                <a:solidFill>
                  <a:schemeClr val="tx2"/>
                </a:solidFill>
              </a:rPr>
              <a:t>创造有用的灵巧程序，执行一般需要人类专家才能实现的任务，实现人类智能。</a:t>
            </a:r>
          </a:p>
        </p:txBody>
      </p:sp>
      <p:pic>
        <p:nvPicPr>
          <p:cNvPr id="9" name="Picture 8" descr="10092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368" y="3979863"/>
            <a:ext cx="22860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29282" t="28125" r="19179" b="21875"/>
          <a:stretch>
            <a:fillRect/>
          </a:stretch>
        </p:blipFill>
        <p:spPr bwMode="auto">
          <a:xfrm>
            <a:off x="7467153" y="1752600"/>
            <a:ext cx="3618430" cy="197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033975"/>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1.5  </a:t>
            </a:r>
            <a:r>
              <a:rPr lang="zh-CN" altLang="en-US" b="1" dirty="0">
                <a:solidFill>
                  <a:srgbClr val="0000FF"/>
                </a:solidFill>
                <a:cs typeface="+mn-cs"/>
              </a:rPr>
              <a:t>人工智能的研究目标和内容</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7228219" cy="5260980"/>
          </a:xfrm>
        </p:spPr>
        <p:txBody>
          <a:bodyPr>
            <a:normAutofit/>
          </a:bodyPr>
          <a:lstStyle/>
          <a:p>
            <a:pPr marL="0" indent="0">
              <a:lnSpc>
                <a:spcPct val="110000"/>
              </a:lnSpc>
              <a:buNone/>
              <a:defRPr/>
            </a:pPr>
            <a:r>
              <a:rPr lang="en-US" altLang="zh-CN" sz="2600" b="1" dirty="0">
                <a:solidFill>
                  <a:srgbClr val="0000FF"/>
                </a:solidFill>
              </a:rPr>
              <a:t>1.5.1  </a:t>
            </a:r>
            <a:r>
              <a:rPr lang="zh-CN" altLang="en-US" sz="2600" b="1" dirty="0">
                <a:solidFill>
                  <a:srgbClr val="0000FF"/>
                </a:solidFill>
              </a:rPr>
              <a:t>人工智能的研究目标</a:t>
            </a:r>
            <a:endParaRPr lang="en-US" altLang="zh-CN" sz="2600" b="1" dirty="0">
              <a:solidFill>
                <a:srgbClr val="0000FF"/>
              </a:solidFill>
            </a:endParaRPr>
          </a:p>
          <a:p>
            <a:pPr algn="just">
              <a:lnSpc>
                <a:spcPct val="170000"/>
              </a:lnSpc>
              <a:spcBef>
                <a:spcPts val="0"/>
              </a:spcBef>
              <a:buFont typeface="Wingdings" panose="05000000000000000000" pitchFamily="2" charset="2"/>
              <a:buChar char="Ø"/>
            </a:pPr>
            <a:r>
              <a:rPr lang="zh-CN" altLang="en-US" sz="2400" dirty="0">
                <a:solidFill>
                  <a:srgbClr val="0000FF"/>
                </a:solidFill>
              </a:rPr>
              <a:t>近期目标</a:t>
            </a:r>
            <a:endParaRPr lang="en-US" altLang="zh-CN" sz="2400" dirty="0">
              <a:solidFill>
                <a:srgbClr val="0000FF"/>
              </a:solidFill>
            </a:endParaRPr>
          </a:p>
          <a:p>
            <a:pPr lvl="1" algn="just">
              <a:lnSpc>
                <a:spcPct val="170000"/>
              </a:lnSpc>
              <a:spcBef>
                <a:spcPts val="0"/>
              </a:spcBef>
              <a:buFont typeface="Wingdings" panose="05000000000000000000" pitchFamily="2" charset="2"/>
              <a:buChar char="Ø"/>
            </a:pPr>
            <a:r>
              <a:rPr lang="zh-CN" altLang="en-US" sz="2400" dirty="0">
                <a:solidFill>
                  <a:schemeClr val="tx2"/>
                </a:solidFill>
              </a:rPr>
              <a:t>建造智能计算机代替人类的部分智力劳动。</a:t>
            </a:r>
          </a:p>
          <a:p>
            <a:pPr algn="just">
              <a:lnSpc>
                <a:spcPct val="170000"/>
              </a:lnSpc>
              <a:spcBef>
                <a:spcPts val="0"/>
              </a:spcBef>
              <a:buFont typeface="Wingdings" panose="05000000000000000000" pitchFamily="2" charset="2"/>
              <a:buChar char="Ø"/>
            </a:pPr>
            <a:r>
              <a:rPr lang="zh-CN" altLang="en-US" sz="2400" dirty="0">
                <a:solidFill>
                  <a:srgbClr val="0000FF"/>
                </a:solidFill>
              </a:rPr>
              <a:t>远期目标</a:t>
            </a:r>
            <a:endParaRPr lang="en-US" altLang="zh-CN" sz="2400" dirty="0">
              <a:solidFill>
                <a:srgbClr val="0000FF"/>
              </a:solidFill>
            </a:endParaRPr>
          </a:p>
          <a:p>
            <a:pPr lvl="1" algn="just">
              <a:lnSpc>
                <a:spcPct val="170000"/>
              </a:lnSpc>
              <a:spcBef>
                <a:spcPts val="0"/>
              </a:spcBef>
              <a:buFont typeface="Wingdings" panose="05000000000000000000" pitchFamily="2" charset="2"/>
              <a:buChar char="Ø"/>
            </a:pPr>
            <a:r>
              <a:rPr lang="zh-CN" altLang="en-US" sz="2400" dirty="0">
                <a:solidFill>
                  <a:schemeClr val="tx2"/>
                </a:solidFill>
              </a:rPr>
              <a:t>揭示人类智能的根本机理，用智能机器去模拟、延伸和扩展人类的智能。</a:t>
            </a:r>
          </a:p>
          <a:p>
            <a:pPr algn="just">
              <a:lnSpc>
                <a:spcPct val="170000"/>
              </a:lnSpc>
              <a:spcBef>
                <a:spcPts val="0"/>
              </a:spcBef>
              <a:buFont typeface="Wingdings" panose="05000000000000000000" pitchFamily="2" charset="2"/>
              <a:buChar char="Ø"/>
            </a:pPr>
            <a:r>
              <a:rPr lang="zh-CN" altLang="en-US" sz="2400" dirty="0">
                <a:solidFill>
                  <a:schemeClr val="tx2"/>
                </a:solidFill>
              </a:rPr>
              <a:t>近期目标为远期目标奠定了理论和技术基础，远期目标为近期目标指明了方向。</a:t>
            </a:r>
          </a:p>
        </p:txBody>
      </p:sp>
      <p:pic>
        <p:nvPicPr>
          <p:cNvPr id="6" name="Picture 4" descr="ANd9GcQosttwX2Zjhn9okCvWanRlBzdtf6jwbOHUmJSSlIDdgbfVppkSt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70" y="1460495"/>
            <a:ext cx="2322512"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Nd9GcQaoGm9XqumXG1MWgA-D4H-UcW-M3CYJUqMK-6Tp9Uv3pk-gz9l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832" y="3368670"/>
            <a:ext cx="23177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18758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F083D9A3-4366-485C-9400-22D246348E93}"/>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9DC9D318-5E60-4263-8CEE-C8B1265DE0CA}" type="slidenum">
              <a:rPr lang="zh-TW" altLang="en-US" sz="1400" b="0">
                <a:solidFill>
                  <a:schemeClr val="tx1"/>
                </a:solidFill>
                <a:ea typeface="PMingLiU" panose="020B0604030504040204" pitchFamily="18" charset="-120"/>
              </a:rPr>
              <a:pPr/>
              <a:t>5</a:t>
            </a:fld>
            <a:endParaRPr lang="zh-TW" altLang="en-US" sz="1400" b="0" dirty="0">
              <a:solidFill>
                <a:schemeClr val="tx1"/>
              </a:solidFill>
              <a:ea typeface="PMingLiU" panose="020B0604030504040204" pitchFamily="18" charset="-120"/>
            </a:endParaRPr>
          </a:p>
        </p:txBody>
      </p:sp>
      <p:sp>
        <p:nvSpPr>
          <p:cNvPr id="6" name="Rectangle 3">
            <a:extLst>
              <a:ext uri="{FF2B5EF4-FFF2-40B4-BE49-F238E27FC236}">
                <a16:creationId xmlns:a16="http://schemas.microsoft.com/office/drawing/2014/main" id="{C44BCC9D-0356-488E-8564-00910C9EFAC4}"/>
              </a:ext>
            </a:extLst>
          </p:cNvPr>
          <p:cNvSpPr txBox="1">
            <a:spLocks noChangeArrowheads="1"/>
          </p:cNvSpPr>
          <p:nvPr/>
        </p:nvSpPr>
        <p:spPr bwMode="auto">
          <a:xfrm>
            <a:off x="2933700" y="1541591"/>
            <a:ext cx="7223554" cy="503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38200" indent="-838200">
              <a:spcBef>
                <a:spcPct val="20000"/>
              </a:spcBef>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_GB2312"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9pPr>
          </a:lstStyle>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1.1    </a:t>
            </a:r>
            <a:r>
              <a:rPr lang="zh-CN" altLang="en-US" dirty="0">
                <a:solidFill>
                  <a:srgbClr val="000000"/>
                </a:solidFill>
                <a:latin typeface="微软雅黑" panose="020B0503020204020204" pitchFamily="34" charset="-122"/>
                <a:ea typeface="微软雅黑" panose="020B0503020204020204" pitchFamily="34" charset="-122"/>
              </a:rPr>
              <a:t>人工智能的定义与发展</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1.2    </a:t>
            </a:r>
            <a:r>
              <a:rPr lang="zh-CN" altLang="en-US" dirty="0">
                <a:solidFill>
                  <a:srgbClr val="000000"/>
                </a:solidFill>
                <a:latin typeface="微软雅黑" panose="020B0503020204020204" pitchFamily="34" charset="-122"/>
                <a:ea typeface="微软雅黑" panose="020B0503020204020204" pitchFamily="34" charset="-122"/>
              </a:rPr>
              <a:t>人工智能的各种认知观</a:t>
            </a: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1.3    </a:t>
            </a:r>
            <a:r>
              <a:rPr lang="zh-CN" altLang="en-US" dirty="0">
                <a:solidFill>
                  <a:srgbClr val="000000"/>
                </a:solidFill>
                <a:latin typeface="微软雅黑" panose="020B0503020204020204" pitchFamily="34" charset="-122"/>
                <a:ea typeface="微软雅黑" panose="020B0503020204020204" pitchFamily="34" charset="-122"/>
              </a:rPr>
              <a:t>人类智能与人工智能</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1.4    </a:t>
            </a:r>
            <a:r>
              <a:rPr lang="zh-CN" altLang="en-US" dirty="0">
                <a:solidFill>
                  <a:srgbClr val="000000"/>
                </a:solidFill>
                <a:latin typeface="微软雅黑" panose="020B0503020204020204" pitchFamily="34" charset="-122"/>
                <a:ea typeface="微软雅黑" panose="020B0503020204020204" pitchFamily="34" charset="-122"/>
              </a:rPr>
              <a:t>人工智能的要素和系统分类</a:t>
            </a: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1.5    </a:t>
            </a:r>
            <a:r>
              <a:rPr lang="zh-CN" altLang="en-US" dirty="0">
                <a:solidFill>
                  <a:srgbClr val="000000"/>
                </a:solidFill>
                <a:latin typeface="微软雅黑" panose="020B0503020204020204" pitchFamily="34" charset="-122"/>
                <a:ea typeface="微软雅黑" panose="020B0503020204020204" pitchFamily="34" charset="-122"/>
              </a:rPr>
              <a:t>人工智能的研究目标和内容</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1.6    </a:t>
            </a:r>
            <a:r>
              <a:rPr lang="zh-CN" altLang="en-US" dirty="0">
                <a:solidFill>
                  <a:srgbClr val="000000"/>
                </a:solidFill>
                <a:latin typeface="微软雅黑" panose="020B0503020204020204" pitchFamily="34" charset="-122"/>
                <a:ea typeface="微软雅黑" panose="020B0503020204020204" pitchFamily="34" charset="-122"/>
              </a:rPr>
              <a:t>人工智能的研究与计算方法</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1.7    </a:t>
            </a:r>
            <a:r>
              <a:rPr lang="zh-CN" altLang="en-US" dirty="0">
                <a:solidFill>
                  <a:srgbClr val="000000"/>
                </a:solidFill>
                <a:latin typeface="微软雅黑" panose="020B0503020204020204" pitchFamily="34" charset="-122"/>
                <a:ea typeface="微软雅黑" panose="020B0503020204020204" pitchFamily="34" charset="-122"/>
              </a:rPr>
              <a:t>人工智能的研究与应用领域</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6DE8FE62-2446-428A-BCF0-4C0B77634F32}"/>
              </a:ext>
            </a:extLst>
          </p:cNvPr>
          <p:cNvSpPr>
            <a:spLocks noGrp="1"/>
          </p:cNvSpPr>
          <p:nvPr>
            <p:ph type="title"/>
          </p:nvPr>
        </p:nvSpPr>
        <p:spPr>
          <a:xfrm>
            <a:off x="1105659" y="285837"/>
            <a:ext cx="9980682" cy="1096962"/>
          </a:xfrm>
        </p:spPr>
        <p:txBody>
          <a:bodyPr/>
          <a:lstStyle/>
          <a:p>
            <a:pPr algn="ctr"/>
            <a:r>
              <a:rPr lang="zh-CN" altLang="en-US" sz="4000" dirty="0">
                <a:solidFill>
                  <a:srgbClr val="000000"/>
                </a:solidFill>
                <a:latin typeface="Microsoft YaHei Light" panose="020B0502040204020203" pitchFamily="34" charset="-122"/>
                <a:ea typeface="Microsoft YaHei Light" panose="020B0502040204020203" pitchFamily="34" charset="-122"/>
              </a:rPr>
              <a:t>本章主要内容</a:t>
            </a:r>
            <a:br>
              <a:rPr lang="zh-CN" altLang="en-US" dirty="0">
                <a:solidFill>
                  <a:srgbClr val="000000"/>
                </a:solidFill>
                <a:latin typeface="Calibri Light" panose="020F0302020204030204" pitchFamily="34" charset="0"/>
                <a:ea typeface="宋体" panose="02010600030101010101" pitchFamily="2" charset="-122"/>
              </a:rPr>
            </a:b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500"/>
                                        <p:tgtEl>
                                          <p:spTgt spid="6">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500"/>
                                        <p:tgtEl>
                                          <p:spTgt spid="6">
                                            <p:txEl>
                                              <p:pRg st="3" end="3"/>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500"/>
                                        <p:tgtEl>
                                          <p:spTgt spid="6">
                                            <p:txEl>
                                              <p:pRg st="4" end="4"/>
                                            </p:txEl>
                                          </p:spTgt>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blinds(horizontal)">
                                      <p:cBhvr>
                                        <p:cTn id="27" dur="500"/>
                                        <p:tgtEl>
                                          <p:spTgt spid="6">
                                            <p:txEl>
                                              <p:pRg st="5" end="5"/>
                                            </p:txEl>
                                          </p:spTgt>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linds(horizontal)">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50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1.5  </a:t>
            </a:r>
            <a:r>
              <a:rPr lang="zh-CN" altLang="en-US" b="1" dirty="0">
                <a:solidFill>
                  <a:srgbClr val="0000FF"/>
                </a:solidFill>
                <a:cs typeface="+mn-cs"/>
              </a:rPr>
              <a:t>人工智能的研究目标和内容</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4"/>
            <a:ext cx="7228219" cy="5397505"/>
          </a:xfrm>
        </p:spPr>
        <p:txBody>
          <a:bodyPr>
            <a:normAutofit/>
          </a:bodyPr>
          <a:lstStyle/>
          <a:p>
            <a:pPr marL="0" indent="0">
              <a:lnSpc>
                <a:spcPct val="110000"/>
              </a:lnSpc>
              <a:buNone/>
              <a:defRPr/>
            </a:pPr>
            <a:r>
              <a:rPr lang="en-US" altLang="zh-CN" sz="2600" b="1" dirty="0">
                <a:solidFill>
                  <a:srgbClr val="0000FF"/>
                </a:solidFill>
              </a:rPr>
              <a:t>1.5.2  </a:t>
            </a:r>
            <a:r>
              <a:rPr lang="zh-CN" altLang="en-US" sz="2600" b="1" dirty="0">
                <a:solidFill>
                  <a:srgbClr val="0000FF"/>
                </a:solidFill>
              </a:rPr>
              <a:t>人工智能研究的基本内容</a:t>
            </a:r>
            <a:endParaRPr lang="en-US" altLang="zh-CN" sz="2600" b="1" dirty="0">
              <a:solidFill>
                <a:srgbClr val="0000FF"/>
              </a:solidFill>
            </a:endParaRPr>
          </a:p>
          <a:p>
            <a:pPr algn="just">
              <a:lnSpc>
                <a:spcPct val="125000"/>
              </a:lnSpc>
              <a:spcBef>
                <a:spcPts val="0"/>
              </a:spcBef>
              <a:buFont typeface="Wingdings" panose="05000000000000000000" pitchFamily="2" charset="2"/>
              <a:buChar char="Ø"/>
            </a:pPr>
            <a:r>
              <a:rPr lang="zh-CN" altLang="en-US" sz="2400" dirty="0">
                <a:solidFill>
                  <a:srgbClr val="0000FF"/>
                </a:solidFill>
              </a:rPr>
              <a:t>认知建模</a:t>
            </a:r>
            <a:endParaRPr lang="en-US" altLang="zh-CN" sz="2400" dirty="0">
              <a:solidFill>
                <a:srgbClr val="0000FF"/>
              </a:solidFill>
            </a:endParaRPr>
          </a:p>
          <a:p>
            <a:pPr lvl="1" algn="just">
              <a:lnSpc>
                <a:spcPct val="125000"/>
              </a:lnSpc>
              <a:spcBef>
                <a:spcPts val="0"/>
              </a:spcBef>
              <a:buFont typeface="Wingdings" panose="05000000000000000000" pitchFamily="2" charset="2"/>
              <a:buChar char="Ø"/>
            </a:pPr>
            <a:r>
              <a:rPr lang="zh-CN" altLang="en-US" sz="2400" dirty="0">
                <a:solidFill>
                  <a:schemeClr val="tx2"/>
                </a:solidFill>
              </a:rPr>
              <a:t>浩斯顿将认知归纳为五种模型</a:t>
            </a:r>
          </a:p>
          <a:p>
            <a:pPr algn="just">
              <a:lnSpc>
                <a:spcPct val="125000"/>
              </a:lnSpc>
              <a:spcBef>
                <a:spcPts val="0"/>
              </a:spcBef>
              <a:buFont typeface="Wingdings" panose="05000000000000000000" pitchFamily="2" charset="2"/>
              <a:buChar char="Ø"/>
            </a:pPr>
            <a:r>
              <a:rPr lang="zh-CN" altLang="en-US" sz="2400" dirty="0">
                <a:solidFill>
                  <a:srgbClr val="0000FF"/>
                </a:solidFill>
              </a:rPr>
              <a:t>知识表示</a:t>
            </a:r>
            <a:endParaRPr lang="en-US" altLang="zh-CN" sz="2400" dirty="0">
              <a:solidFill>
                <a:srgbClr val="0000FF"/>
              </a:solidFill>
            </a:endParaRPr>
          </a:p>
          <a:p>
            <a:pPr lvl="1" algn="just">
              <a:lnSpc>
                <a:spcPct val="125000"/>
              </a:lnSpc>
              <a:spcBef>
                <a:spcPts val="0"/>
              </a:spcBef>
              <a:buFont typeface="Wingdings" panose="05000000000000000000" pitchFamily="2" charset="2"/>
              <a:buChar char="Ø"/>
            </a:pPr>
            <a:r>
              <a:rPr lang="zh-CN" altLang="en-US" sz="2400" dirty="0">
                <a:solidFill>
                  <a:schemeClr val="tx2"/>
                </a:solidFill>
              </a:rPr>
              <a:t>状态空间、问题归约、谓词逻辑</a:t>
            </a:r>
            <a:r>
              <a:rPr lang="en-US" altLang="zh-CN" sz="2400" dirty="0">
                <a:solidFill>
                  <a:schemeClr val="tx2"/>
                </a:solidFill>
              </a:rPr>
              <a:t>…</a:t>
            </a:r>
          </a:p>
          <a:p>
            <a:pPr algn="just">
              <a:lnSpc>
                <a:spcPct val="125000"/>
              </a:lnSpc>
              <a:spcBef>
                <a:spcPts val="0"/>
              </a:spcBef>
              <a:buFont typeface="Wingdings" panose="05000000000000000000" pitchFamily="2" charset="2"/>
              <a:buChar char="Ø"/>
            </a:pPr>
            <a:r>
              <a:rPr lang="zh-CN" altLang="en-US" sz="2400" dirty="0">
                <a:solidFill>
                  <a:srgbClr val="0000FF"/>
                </a:solidFill>
              </a:rPr>
              <a:t>知识推理</a:t>
            </a:r>
          </a:p>
          <a:p>
            <a:pPr lvl="1" algn="just">
              <a:lnSpc>
                <a:spcPct val="125000"/>
              </a:lnSpc>
              <a:spcBef>
                <a:spcPts val="0"/>
              </a:spcBef>
              <a:buFont typeface="Wingdings" panose="05000000000000000000" pitchFamily="2" charset="2"/>
              <a:buChar char="Ø"/>
            </a:pPr>
            <a:r>
              <a:rPr lang="zh-CN" altLang="en-US" sz="2400" dirty="0">
                <a:solidFill>
                  <a:schemeClr val="tx2"/>
                </a:solidFill>
              </a:rPr>
              <a:t>演绎推理、归纳推理、类比推理</a:t>
            </a:r>
          </a:p>
          <a:p>
            <a:pPr algn="just">
              <a:lnSpc>
                <a:spcPct val="125000"/>
              </a:lnSpc>
              <a:spcBef>
                <a:spcPts val="0"/>
              </a:spcBef>
              <a:buFont typeface="Wingdings" panose="05000000000000000000" pitchFamily="2" charset="2"/>
              <a:buChar char="Ø"/>
            </a:pPr>
            <a:r>
              <a:rPr lang="zh-CN" altLang="en-US" sz="2400" dirty="0">
                <a:solidFill>
                  <a:srgbClr val="0000FF"/>
                </a:solidFill>
              </a:rPr>
              <a:t>计算智能</a:t>
            </a:r>
          </a:p>
          <a:p>
            <a:pPr lvl="1" algn="just">
              <a:lnSpc>
                <a:spcPct val="125000"/>
              </a:lnSpc>
              <a:spcBef>
                <a:spcPts val="0"/>
              </a:spcBef>
              <a:buFont typeface="Wingdings" panose="05000000000000000000" pitchFamily="2" charset="2"/>
              <a:buChar char="Ø"/>
            </a:pPr>
            <a:r>
              <a:rPr lang="zh-CN" altLang="en-US" sz="2400" dirty="0">
                <a:solidFill>
                  <a:schemeClr val="tx2"/>
                </a:solidFill>
              </a:rPr>
              <a:t>神经计算、模糊计算、进化计算</a:t>
            </a:r>
            <a:r>
              <a:rPr lang="en-US" altLang="zh-CN" sz="2400" dirty="0">
                <a:solidFill>
                  <a:schemeClr val="tx2"/>
                </a:solidFill>
              </a:rPr>
              <a:t>…</a:t>
            </a:r>
          </a:p>
          <a:p>
            <a:pPr algn="just">
              <a:lnSpc>
                <a:spcPct val="125000"/>
              </a:lnSpc>
              <a:spcBef>
                <a:spcPts val="0"/>
              </a:spcBef>
              <a:buFont typeface="Wingdings" panose="05000000000000000000" pitchFamily="2" charset="2"/>
              <a:buChar char="Ø"/>
            </a:pPr>
            <a:r>
              <a:rPr lang="zh-CN" altLang="en-US" sz="2400" dirty="0">
                <a:solidFill>
                  <a:srgbClr val="0000FF"/>
                </a:solidFill>
              </a:rPr>
              <a:t>知识应用</a:t>
            </a:r>
          </a:p>
          <a:p>
            <a:pPr lvl="1" algn="just">
              <a:lnSpc>
                <a:spcPct val="125000"/>
              </a:lnSpc>
              <a:spcBef>
                <a:spcPts val="0"/>
              </a:spcBef>
              <a:buFont typeface="Wingdings" panose="05000000000000000000" pitchFamily="2" charset="2"/>
              <a:buChar char="Ø"/>
            </a:pPr>
            <a:r>
              <a:rPr lang="zh-CN" altLang="en-US" sz="2400" dirty="0">
                <a:solidFill>
                  <a:schemeClr val="tx2"/>
                </a:solidFill>
              </a:rPr>
              <a:t>专家系统、机器学习、自动规划</a:t>
            </a:r>
            <a:r>
              <a:rPr lang="en-US" altLang="zh-CN" sz="2400" dirty="0">
                <a:solidFill>
                  <a:schemeClr val="tx2"/>
                </a:solidFill>
              </a:rPr>
              <a:t>…</a:t>
            </a:r>
          </a:p>
        </p:txBody>
      </p:sp>
      <p:pic>
        <p:nvPicPr>
          <p:cNvPr id="9" name="Picture 6" descr="ANd9GcTNUScE8BKrGoMccmn37_EUscBrtx5wEzPYXikEnFVSdX8D_FZ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6582" y="3852856"/>
            <a:ext cx="244792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4ldlm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582" y="1460494"/>
            <a:ext cx="2447925"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5696359"/>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51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1.5  </a:t>
            </a:r>
            <a:r>
              <a:rPr lang="zh-CN" altLang="en-US" b="1" dirty="0">
                <a:solidFill>
                  <a:srgbClr val="0000FF"/>
                </a:solidFill>
                <a:cs typeface="+mn-cs"/>
              </a:rPr>
              <a:t>人工智能的研究目标和内容</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7228219" cy="5260980"/>
          </a:xfrm>
        </p:spPr>
        <p:txBody>
          <a:bodyPr>
            <a:normAutofit fontScale="85000" lnSpcReduction="20000"/>
          </a:bodyPr>
          <a:lstStyle/>
          <a:p>
            <a:pPr marL="0" indent="0">
              <a:lnSpc>
                <a:spcPct val="110000"/>
              </a:lnSpc>
              <a:buNone/>
              <a:defRPr/>
            </a:pPr>
            <a:r>
              <a:rPr lang="en-US" altLang="zh-CN" sz="3100" b="1" dirty="0">
                <a:solidFill>
                  <a:srgbClr val="0000FF"/>
                </a:solidFill>
              </a:rPr>
              <a:t>1.5.2  </a:t>
            </a:r>
            <a:r>
              <a:rPr lang="zh-CN" altLang="en-US" sz="3100" b="1" dirty="0">
                <a:solidFill>
                  <a:srgbClr val="0000FF"/>
                </a:solidFill>
              </a:rPr>
              <a:t>人工智能研究的基本内容</a:t>
            </a:r>
            <a:endParaRPr lang="en-US" altLang="zh-CN" sz="3100" b="1" dirty="0">
              <a:solidFill>
                <a:srgbClr val="0000FF"/>
              </a:solidFill>
            </a:endParaRPr>
          </a:p>
          <a:p>
            <a:pPr algn="just">
              <a:lnSpc>
                <a:spcPct val="145000"/>
              </a:lnSpc>
              <a:spcBef>
                <a:spcPts val="0"/>
              </a:spcBef>
              <a:buFont typeface="Wingdings" panose="05000000000000000000" pitchFamily="2" charset="2"/>
              <a:buChar char="Ø"/>
            </a:pPr>
            <a:r>
              <a:rPr lang="zh-CN" altLang="en-US" sz="2800" dirty="0">
                <a:solidFill>
                  <a:srgbClr val="0000FF"/>
                </a:solidFill>
              </a:rPr>
              <a:t>机器感知</a:t>
            </a:r>
            <a:endParaRPr lang="en-US" altLang="zh-CN" sz="2800" dirty="0">
              <a:solidFill>
                <a:srgbClr val="0000FF"/>
              </a:solidFill>
            </a:endParaRPr>
          </a:p>
          <a:p>
            <a:pPr lvl="1" algn="just">
              <a:lnSpc>
                <a:spcPct val="145000"/>
              </a:lnSpc>
              <a:spcBef>
                <a:spcPts val="0"/>
              </a:spcBef>
              <a:buFont typeface="Wingdings" panose="05000000000000000000" pitchFamily="2" charset="2"/>
              <a:buChar char="Ø"/>
            </a:pPr>
            <a:r>
              <a:rPr lang="zh-CN" altLang="en-US" sz="2800" dirty="0">
                <a:solidFill>
                  <a:schemeClr val="tx2"/>
                </a:solidFill>
              </a:rPr>
              <a:t>模式识别、自然语言处理</a:t>
            </a:r>
          </a:p>
          <a:p>
            <a:pPr algn="just">
              <a:lnSpc>
                <a:spcPct val="145000"/>
              </a:lnSpc>
              <a:spcBef>
                <a:spcPts val="0"/>
              </a:spcBef>
              <a:buFont typeface="Wingdings" panose="05000000000000000000" pitchFamily="2" charset="2"/>
              <a:buChar char="Ø"/>
            </a:pPr>
            <a:r>
              <a:rPr lang="zh-CN" altLang="en-US" sz="2800" dirty="0">
                <a:solidFill>
                  <a:srgbClr val="0000FF"/>
                </a:solidFill>
              </a:rPr>
              <a:t>机器思维</a:t>
            </a:r>
            <a:endParaRPr lang="en-US" altLang="zh-CN" sz="2800" dirty="0">
              <a:solidFill>
                <a:srgbClr val="0000FF"/>
              </a:solidFill>
            </a:endParaRPr>
          </a:p>
          <a:p>
            <a:pPr lvl="1" algn="just">
              <a:lnSpc>
                <a:spcPct val="145000"/>
              </a:lnSpc>
              <a:spcBef>
                <a:spcPts val="0"/>
              </a:spcBef>
              <a:buFont typeface="Wingdings" panose="05000000000000000000" pitchFamily="2" charset="2"/>
              <a:buChar char="Ø"/>
            </a:pPr>
            <a:r>
              <a:rPr lang="zh-CN" altLang="en-US" sz="2800" dirty="0">
                <a:solidFill>
                  <a:schemeClr val="tx2"/>
                </a:solidFill>
              </a:rPr>
              <a:t>综合知识表示、知识推理等</a:t>
            </a:r>
            <a:r>
              <a:rPr lang="en-US" altLang="zh-CN" sz="2800" dirty="0">
                <a:solidFill>
                  <a:schemeClr val="tx2"/>
                </a:solidFill>
              </a:rPr>
              <a:t>…</a:t>
            </a:r>
          </a:p>
          <a:p>
            <a:pPr algn="just">
              <a:lnSpc>
                <a:spcPct val="145000"/>
              </a:lnSpc>
              <a:spcBef>
                <a:spcPts val="0"/>
              </a:spcBef>
              <a:buFont typeface="Wingdings" panose="05000000000000000000" pitchFamily="2" charset="2"/>
              <a:buChar char="Ø"/>
            </a:pPr>
            <a:r>
              <a:rPr lang="zh-CN" altLang="en-US" sz="2800" dirty="0">
                <a:solidFill>
                  <a:srgbClr val="0000FF"/>
                </a:solidFill>
              </a:rPr>
              <a:t>机器学习</a:t>
            </a:r>
          </a:p>
          <a:p>
            <a:pPr lvl="1" algn="just">
              <a:lnSpc>
                <a:spcPct val="145000"/>
              </a:lnSpc>
              <a:spcBef>
                <a:spcPts val="0"/>
              </a:spcBef>
              <a:buFont typeface="Wingdings" panose="05000000000000000000" pitchFamily="2" charset="2"/>
              <a:buChar char="Ø"/>
            </a:pPr>
            <a:r>
              <a:rPr lang="zh-CN" altLang="en-US" sz="2800" dirty="0">
                <a:solidFill>
                  <a:schemeClr val="tx2"/>
                </a:solidFill>
              </a:rPr>
              <a:t>机器自动获取知识和学习</a:t>
            </a:r>
          </a:p>
          <a:p>
            <a:pPr algn="just">
              <a:lnSpc>
                <a:spcPct val="145000"/>
              </a:lnSpc>
              <a:spcBef>
                <a:spcPts val="0"/>
              </a:spcBef>
              <a:buFont typeface="Wingdings" panose="05000000000000000000" pitchFamily="2" charset="2"/>
              <a:buChar char="Ø"/>
            </a:pPr>
            <a:r>
              <a:rPr lang="zh-CN" altLang="en-US" sz="2800" dirty="0">
                <a:solidFill>
                  <a:srgbClr val="0000FF"/>
                </a:solidFill>
              </a:rPr>
              <a:t>机器行为</a:t>
            </a:r>
          </a:p>
          <a:p>
            <a:pPr lvl="1" algn="just">
              <a:lnSpc>
                <a:spcPct val="145000"/>
              </a:lnSpc>
              <a:spcBef>
                <a:spcPts val="0"/>
              </a:spcBef>
              <a:buFont typeface="Wingdings" panose="05000000000000000000" pitchFamily="2" charset="2"/>
              <a:buChar char="Ø"/>
            </a:pPr>
            <a:r>
              <a:rPr lang="zh-CN" altLang="en-US" sz="2800" dirty="0">
                <a:solidFill>
                  <a:schemeClr val="tx2"/>
                </a:solidFill>
              </a:rPr>
              <a:t>表达能力和行动能力</a:t>
            </a:r>
            <a:r>
              <a:rPr lang="en-US" altLang="zh-CN" sz="2800" dirty="0">
                <a:solidFill>
                  <a:schemeClr val="tx2"/>
                </a:solidFill>
              </a:rPr>
              <a:t>…</a:t>
            </a:r>
          </a:p>
          <a:p>
            <a:pPr algn="just">
              <a:lnSpc>
                <a:spcPct val="145000"/>
              </a:lnSpc>
              <a:spcBef>
                <a:spcPts val="0"/>
              </a:spcBef>
              <a:buFont typeface="Wingdings" panose="05000000000000000000" pitchFamily="2" charset="2"/>
              <a:buChar char="Ø"/>
            </a:pPr>
            <a:r>
              <a:rPr lang="zh-CN" altLang="en-US" sz="2800" dirty="0">
                <a:solidFill>
                  <a:srgbClr val="0000FF"/>
                </a:solidFill>
              </a:rPr>
              <a:t>智能系统构建</a:t>
            </a:r>
          </a:p>
          <a:p>
            <a:pPr lvl="1" algn="just">
              <a:lnSpc>
                <a:spcPct val="145000"/>
              </a:lnSpc>
              <a:spcBef>
                <a:spcPts val="0"/>
              </a:spcBef>
              <a:buFont typeface="Wingdings" panose="05000000000000000000" pitchFamily="2" charset="2"/>
              <a:buChar char="Ø"/>
            </a:pPr>
            <a:r>
              <a:rPr lang="zh-CN" altLang="en-US" sz="2800" dirty="0">
                <a:solidFill>
                  <a:schemeClr val="tx2"/>
                </a:solidFill>
              </a:rPr>
              <a:t>分布式系统、并行处理系统</a:t>
            </a:r>
            <a:r>
              <a:rPr lang="en-US" altLang="zh-CN" sz="2800" dirty="0">
                <a:solidFill>
                  <a:schemeClr val="tx2"/>
                </a:solidFill>
              </a:rPr>
              <a:t>…</a:t>
            </a:r>
          </a:p>
        </p:txBody>
      </p:sp>
      <p:pic>
        <p:nvPicPr>
          <p:cNvPr id="9" name="Picture 6" descr="ANd9GcTNUScE8BKrGoMccmn37_EUscBrtx5wEzPYXikEnFVSdX8D_FZ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3504" y="3852857"/>
            <a:ext cx="244792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4ldlm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504" y="1460495"/>
            <a:ext cx="2447925"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23600"/>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52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1.6  </a:t>
            </a:r>
            <a:r>
              <a:rPr lang="zh-CN" altLang="en-US" b="1" dirty="0">
                <a:solidFill>
                  <a:srgbClr val="0000FF"/>
                </a:solidFill>
                <a:cs typeface="+mn-cs"/>
              </a:rPr>
              <a:t>人工智能的研究与计算方法</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7228219" cy="5260980"/>
          </a:xfrm>
        </p:spPr>
        <p:txBody>
          <a:bodyPr>
            <a:normAutofit/>
          </a:bodyPr>
          <a:lstStyle/>
          <a:p>
            <a:pPr marL="0" indent="0">
              <a:lnSpc>
                <a:spcPct val="110000"/>
              </a:lnSpc>
              <a:buNone/>
              <a:defRPr/>
            </a:pPr>
            <a:r>
              <a:rPr lang="en-US" altLang="zh-CN" sz="2600" b="1" dirty="0">
                <a:solidFill>
                  <a:srgbClr val="0000FF"/>
                </a:solidFill>
              </a:rPr>
              <a:t>1.6.1  </a:t>
            </a:r>
            <a:r>
              <a:rPr lang="zh-CN" altLang="en-US" sz="2600" b="1" dirty="0">
                <a:solidFill>
                  <a:srgbClr val="0000FF"/>
                </a:solidFill>
              </a:rPr>
              <a:t>人工智能的研究方法</a:t>
            </a:r>
            <a:endParaRPr lang="en-US" altLang="zh-CN" sz="2600" b="1" dirty="0">
              <a:solidFill>
                <a:srgbClr val="0000FF"/>
              </a:solidFill>
            </a:endParaRPr>
          </a:p>
          <a:p>
            <a:pPr>
              <a:buClr>
                <a:srgbClr val="00FFFF"/>
              </a:buClr>
              <a:buSzPct val="90000"/>
              <a:buFont typeface="Wingdings" panose="05000000000000000000" pitchFamily="2" charset="2"/>
              <a:buChar char="v"/>
            </a:pPr>
            <a:r>
              <a:rPr lang="zh-CN" altLang="en-US" sz="2400" dirty="0">
                <a:solidFill>
                  <a:srgbClr val="000000"/>
                </a:solidFill>
              </a:rPr>
              <a:t>功能模拟法</a:t>
            </a:r>
            <a:endParaRPr lang="en-US" altLang="zh-CN" sz="2400" dirty="0">
              <a:solidFill>
                <a:srgbClr val="000000"/>
              </a:solidFill>
            </a:endParaRPr>
          </a:p>
          <a:p>
            <a:pPr>
              <a:buClr>
                <a:srgbClr val="00FFFF"/>
              </a:buClr>
              <a:buSzPct val="90000"/>
              <a:buFont typeface="Wingdings" panose="05000000000000000000" pitchFamily="2" charset="2"/>
              <a:buChar char="v"/>
            </a:pPr>
            <a:r>
              <a:rPr lang="zh-CN" altLang="en-US" sz="2400" dirty="0">
                <a:solidFill>
                  <a:srgbClr val="000000"/>
                </a:solidFill>
              </a:rPr>
              <a:t>结构模拟法</a:t>
            </a:r>
            <a:endParaRPr lang="en-US" altLang="zh-CN" sz="2400" dirty="0">
              <a:solidFill>
                <a:srgbClr val="000000"/>
              </a:solidFill>
            </a:endParaRPr>
          </a:p>
          <a:p>
            <a:pPr>
              <a:buClr>
                <a:srgbClr val="00FFFF"/>
              </a:buClr>
              <a:buSzPct val="90000"/>
              <a:buFont typeface="Wingdings" panose="05000000000000000000" pitchFamily="2" charset="2"/>
              <a:buChar char="v"/>
            </a:pPr>
            <a:r>
              <a:rPr lang="zh-CN" altLang="en-US" sz="2400" dirty="0">
                <a:solidFill>
                  <a:srgbClr val="000000"/>
                </a:solidFill>
              </a:rPr>
              <a:t>行为模拟法</a:t>
            </a:r>
            <a:endParaRPr lang="en-US" altLang="zh-CN" sz="2400" dirty="0">
              <a:solidFill>
                <a:srgbClr val="000000"/>
              </a:solidFill>
            </a:endParaRPr>
          </a:p>
          <a:p>
            <a:pPr>
              <a:buClr>
                <a:srgbClr val="00FFFF"/>
              </a:buClr>
              <a:buSzPct val="90000"/>
              <a:buFont typeface="Wingdings" panose="05000000000000000000" pitchFamily="2" charset="2"/>
              <a:buChar char="v"/>
            </a:pPr>
            <a:r>
              <a:rPr lang="zh-CN" altLang="en-US" sz="2400" dirty="0">
                <a:solidFill>
                  <a:srgbClr val="000000"/>
                </a:solidFill>
              </a:rPr>
              <a:t>集成模拟法</a:t>
            </a:r>
            <a:endParaRPr lang="en-US" altLang="zh-CN" sz="2400" dirty="0">
              <a:solidFill>
                <a:srgbClr val="000000"/>
              </a:solidFill>
            </a:endParaRPr>
          </a:p>
        </p:txBody>
      </p:sp>
      <p:pic>
        <p:nvPicPr>
          <p:cNvPr id="5"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93726" y="1997077"/>
            <a:ext cx="3057105" cy="209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3593726" y="4210051"/>
            <a:ext cx="7491856" cy="26003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片 6"/>
          <p:cNvPicPr>
            <a:picLocks noChangeAspect="1"/>
          </p:cNvPicPr>
          <p:nvPr/>
        </p:nvPicPr>
        <p:blipFill rotWithShape="1">
          <a:blip r:embed="rId4"/>
          <a:srcRect l="25578" t="23518" r="8565" b="25000"/>
          <a:stretch>
            <a:fillRect/>
          </a:stretch>
        </p:blipFill>
        <p:spPr>
          <a:xfrm>
            <a:off x="6910370" y="1997076"/>
            <a:ext cx="4175212" cy="2093909"/>
          </a:xfrm>
          <a:prstGeom prst="rect">
            <a:avLst/>
          </a:prstGeom>
        </p:spPr>
      </p:pic>
    </p:spTree>
    <p:extLst>
      <p:ext uri="{BB962C8B-B14F-4D97-AF65-F5344CB8AC3E}">
        <p14:creationId xmlns:p14="http://schemas.microsoft.com/office/powerpoint/2010/main" val="277506859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53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1.6  </a:t>
            </a:r>
            <a:r>
              <a:rPr lang="zh-CN" altLang="en-US" b="1" dirty="0">
                <a:solidFill>
                  <a:srgbClr val="0000FF"/>
                </a:solidFill>
                <a:cs typeface="+mn-cs"/>
              </a:rPr>
              <a:t>人工智能的研究与计算方法</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7228219" cy="5260980"/>
          </a:xfrm>
        </p:spPr>
        <p:txBody>
          <a:bodyPr>
            <a:normAutofit/>
          </a:bodyPr>
          <a:lstStyle/>
          <a:p>
            <a:pPr marL="0" indent="0">
              <a:lnSpc>
                <a:spcPct val="110000"/>
              </a:lnSpc>
              <a:buNone/>
              <a:defRPr/>
            </a:pPr>
            <a:r>
              <a:rPr lang="en-US" altLang="zh-CN" sz="2600" b="1" dirty="0">
                <a:solidFill>
                  <a:srgbClr val="0000FF"/>
                </a:solidFill>
              </a:rPr>
              <a:t>1.6.2  </a:t>
            </a:r>
            <a:r>
              <a:rPr lang="zh-CN" altLang="en-US" sz="2600" b="1" dirty="0">
                <a:solidFill>
                  <a:srgbClr val="0000FF"/>
                </a:solidFill>
              </a:rPr>
              <a:t>人工智能的计算方法</a:t>
            </a:r>
            <a:endParaRPr lang="en-US" altLang="zh-CN" sz="2600" b="1" dirty="0">
              <a:solidFill>
                <a:srgbClr val="0000FF"/>
              </a:solidFill>
            </a:endParaRPr>
          </a:p>
          <a:p>
            <a:pPr>
              <a:buClr>
                <a:srgbClr val="00FFFF"/>
              </a:buClr>
              <a:buSzPct val="90000"/>
              <a:buFont typeface="Wingdings" panose="05000000000000000000" pitchFamily="2" charset="2"/>
              <a:buChar char="v"/>
            </a:pPr>
            <a:r>
              <a:rPr lang="zh-CN" altLang="en-US" sz="2400" dirty="0">
                <a:solidFill>
                  <a:srgbClr val="000000"/>
                </a:solidFill>
              </a:rPr>
              <a:t>概率计算</a:t>
            </a:r>
          </a:p>
          <a:p>
            <a:pPr>
              <a:buClr>
                <a:srgbClr val="00FFFF"/>
              </a:buClr>
              <a:buSzPct val="90000"/>
              <a:buFont typeface="Wingdings" panose="05000000000000000000" pitchFamily="2" charset="2"/>
              <a:buChar char="v"/>
            </a:pPr>
            <a:r>
              <a:rPr lang="zh-CN" altLang="en-US" sz="2400" dirty="0">
                <a:solidFill>
                  <a:srgbClr val="000000"/>
                </a:solidFill>
              </a:rPr>
              <a:t>符号规则逻辑运算</a:t>
            </a:r>
          </a:p>
          <a:p>
            <a:pPr>
              <a:buClr>
                <a:srgbClr val="00FFFF"/>
              </a:buClr>
              <a:buSzPct val="90000"/>
              <a:buFont typeface="Wingdings" panose="05000000000000000000" pitchFamily="2" charset="2"/>
              <a:buChar char="v"/>
            </a:pPr>
            <a:r>
              <a:rPr lang="zh-CN" altLang="en-US" sz="2400" dirty="0">
                <a:solidFill>
                  <a:srgbClr val="000000"/>
                </a:solidFill>
              </a:rPr>
              <a:t>模糊计算</a:t>
            </a:r>
          </a:p>
          <a:p>
            <a:pPr>
              <a:buClr>
                <a:srgbClr val="00FFFF"/>
              </a:buClr>
              <a:buSzPct val="90000"/>
              <a:buFont typeface="Wingdings" panose="05000000000000000000" pitchFamily="2" charset="2"/>
              <a:buChar char="v"/>
            </a:pPr>
            <a:r>
              <a:rPr lang="zh-CN" altLang="en-US" sz="2400" dirty="0">
                <a:solidFill>
                  <a:srgbClr val="000000"/>
                </a:solidFill>
              </a:rPr>
              <a:t>神经计算</a:t>
            </a:r>
          </a:p>
          <a:p>
            <a:pPr>
              <a:buClr>
                <a:srgbClr val="00FFFF"/>
              </a:buClr>
              <a:buSzPct val="90000"/>
              <a:buFont typeface="Wingdings" panose="05000000000000000000" pitchFamily="2" charset="2"/>
              <a:buChar char="v"/>
            </a:pPr>
            <a:r>
              <a:rPr lang="zh-CN" altLang="en-US" sz="2400" dirty="0">
                <a:solidFill>
                  <a:srgbClr val="000000"/>
                </a:solidFill>
              </a:rPr>
              <a:t>进化计算与免疫计算</a:t>
            </a:r>
          </a:p>
          <a:p>
            <a:pPr>
              <a:buClr>
                <a:srgbClr val="00FFFF"/>
              </a:buClr>
              <a:buSzPct val="90000"/>
              <a:buFont typeface="Wingdings" panose="05000000000000000000" pitchFamily="2" charset="2"/>
              <a:buChar char="v"/>
            </a:pPr>
            <a:r>
              <a:rPr lang="zh-CN" altLang="en-US" sz="2400" dirty="0">
                <a:solidFill>
                  <a:srgbClr val="000000"/>
                </a:solidFill>
              </a:rPr>
              <a:t>群优化算法、蚁群算法</a:t>
            </a:r>
          </a:p>
        </p:txBody>
      </p:sp>
    </p:spTree>
    <p:extLst>
      <p:ext uri="{BB962C8B-B14F-4D97-AF65-F5344CB8AC3E}">
        <p14:creationId xmlns:p14="http://schemas.microsoft.com/office/powerpoint/2010/main" val="1556634308"/>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54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7228219" cy="5260980"/>
          </a:xfrm>
        </p:spPr>
        <p:txBody>
          <a:bodyPr>
            <a:normAutofit/>
          </a:bodyPr>
          <a:lstStyle/>
          <a:p>
            <a:pPr marL="0" indent="0">
              <a:lnSpc>
                <a:spcPct val="110000"/>
              </a:lnSpc>
              <a:buNone/>
              <a:defRPr/>
            </a:pPr>
            <a:r>
              <a:rPr lang="zh-CN" altLang="en-US" sz="2600" b="1" dirty="0">
                <a:solidFill>
                  <a:srgbClr val="0000FF"/>
                </a:solidFill>
              </a:rPr>
              <a:t>研究领域一：问题求解与博弈 </a:t>
            </a:r>
            <a:endParaRPr lang="en-US" altLang="zh-CN" sz="2600" b="1" dirty="0">
              <a:solidFill>
                <a:srgbClr val="0000FF"/>
              </a:solidFill>
            </a:endParaRPr>
          </a:p>
          <a:p>
            <a:pPr>
              <a:buClr>
                <a:srgbClr val="00FFFF"/>
              </a:buClr>
              <a:buSzPct val="90000"/>
              <a:buFont typeface="Wingdings" panose="05000000000000000000" pitchFamily="2" charset="2"/>
              <a:buChar char="v"/>
            </a:pPr>
            <a:r>
              <a:rPr lang="zh-CN" altLang="en-US" sz="2400" dirty="0">
                <a:solidFill>
                  <a:srgbClr val="000000"/>
                </a:solidFill>
              </a:rPr>
              <a:t>问题的表示、分解、搜索、归约等</a:t>
            </a:r>
          </a:p>
          <a:p>
            <a:pPr>
              <a:buClr>
                <a:srgbClr val="00FFFF"/>
              </a:buClr>
              <a:buSzPct val="90000"/>
              <a:buFont typeface="Wingdings" panose="05000000000000000000" pitchFamily="2" charset="2"/>
              <a:buChar char="v"/>
            </a:pPr>
            <a:r>
              <a:rPr lang="zh-CN" altLang="en-US" sz="2400" dirty="0">
                <a:solidFill>
                  <a:srgbClr val="000000"/>
                </a:solidFill>
              </a:rPr>
              <a:t>进行复杂的符号运算求解</a:t>
            </a:r>
          </a:p>
          <a:p>
            <a:pPr>
              <a:buClr>
                <a:srgbClr val="00FFFF"/>
              </a:buClr>
              <a:buSzPct val="90000"/>
              <a:buFont typeface="Wingdings" panose="05000000000000000000" pitchFamily="2" charset="2"/>
              <a:buChar char="v"/>
            </a:pPr>
            <a:r>
              <a:rPr lang="zh-CN" altLang="en-US" sz="2400" dirty="0">
                <a:solidFill>
                  <a:srgbClr val="000000"/>
                </a:solidFill>
              </a:rPr>
              <a:t>例子：博弈</a:t>
            </a:r>
          </a:p>
          <a:p>
            <a:pPr>
              <a:buClr>
                <a:srgbClr val="00FFFF"/>
              </a:buClr>
              <a:buSzPct val="90000"/>
              <a:buFont typeface="Wingdings" panose="05000000000000000000" pitchFamily="2" charset="2"/>
              <a:buChar char="v"/>
            </a:pPr>
            <a:r>
              <a:rPr lang="zh-CN" altLang="en-US" sz="2400" dirty="0">
                <a:solidFill>
                  <a:srgbClr val="000000"/>
                </a:solidFill>
              </a:rPr>
              <a:t>     </a:t>
            </a:r>
            <a:r>
              <a:rPr lang="en-US" altLang="zh-CN" sz="2400" dirty="0">
                <a:solidFill>
                  <a:srgbClr val="000000"/>
                </a:solidFill>
              </a:rPr>
              <a:t>IBM </a:t>
            </a:r>
            <a:r>
              <a:rPr lang="zh-CN" altLang="en-US" sz="2400" dirty="0">
                <a:solidFill>
                  <a:srgbClr val="000000"/>
                </a:solidFill>
              </a:rPr>
              <a:t>深蓝 </a:t>
            </a:r>
            <a:r>
              <a:rPr lang="en-US" altLang="zh-CN" sz="2400" dirty="0">
                <a:solidFill>
                  <a:srgbClr val="000000"/>
                </a:solidFill>
              </a:rPr>
              <a:t>vs Kasparov ( 1997 , 2003</a:t>
            </a:r>
            <a:r>
              <a:rPr lang="zh-CN" altLang="en-US" sz="2400" dirty="0">
                <a:solidFill>
                  <a:srgbClr val="000000"/>
                </a:solidFill>
              </a:rPr>
              <a:t>，</a:t>
            </a:r>
            <a:r>
              <a:rPr lang="en-US" altLang="zh-CN" sz="2400" dirty="0">
                <a:solidFill>
                  <a:srgbClr val="000000"/>
                </a:solidFill>
              </a:rPr>
              <a:t>…) </a:t>
            </a:r>
          </a:p>
        </p:txBody>
      </p:sp>
      <p:pic>
        <p:nvPicPr>
          <p:cNvPr id="5" name="Picture 4" descr="Garry Kasparov playing against Deep Blue, the first machine to win a chess match against a reigning world champion.">
            <a:hlinkClick r:id="rId2" tooltip="&quot;Garry Kasparov playing against Deep Blue, the first machine to win a chess match against a reigning world champion.&quo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675" y="4421188"/>
            <a:ext cx="316865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人工智能研究与应用领域示意图"/>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2211" y="1387475"/>
            <a:ext cx="3817938"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31292"/>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55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5"/>
            <a:ext cx="7228219" cy="2818207"/>
          </a:xfrm>
        </p:spPr>
        <p:txBody>
          <a:bodyPr>
            <a:normAutofit/>
          </a:bodyPr>
          <a:lstStyle/>
          <a:p>
            <a:pPr marL="0" indent="0">
              <a:lnSpc>
                <a:spcPct val="110000"/>
              </a:lnSpc>
              <a:buNone/>
              <a:defRPr/>
            </a:pPr>
            <a:r>
              <a:rPr lang="zh-CN" altLang="en-US" sz="2600" b="1" dirty="0">
                <a:solidFill>
                  <a:srgbClr val="0000FF"/>
                </a:solidFill>
              </a:rPr>
              <a:t>研究领域二：逻辑推理与定理证明</a:t>
            </a:r>
            <a:endParaRPr lang="en-US" altLang="zh-CN" sz="2600" b="1" dirty="0">
              <a:solidFill>
                <a:srgbClr val="0000FF"/>
              </a:solidFill>
            </a:endParaRPr>
          </a:p>
          <a:p>
            <a:pPr>
              <a:buClr>
                <a:srgbClr val="00FFFF"/>
              </a:buClr>
              <a:buSzPct val="90000"/>
              <a:buFont typeface="Wingdings" panose="05000000000000000000" pitchFamily="2" charset="2"/>
              <a:buChar char="v"/>
            </a:pPr>
            <a:r>
              <a:rPr lang="zh-CN" altLang="en-US" sz="2400" dirty="0">
                <a:solidFill>
                  <a:srgbClr val="000000"/>
                </a:solidFill>
              </a:rPr>
              <a:t>通过对事实数据库的操作来证明定理</a:t>
            </a:r>
          </a:p>
          <a:p>
            <a:pPr>
              <a:buClr>
                <a:srgbClr val="00FFFF"/>
              </a:buClr>
              <a:buSzPct val="90000"/>
              <a:buFont typeface="Wingdings" panose="05000000000000000000" pitchFamily="2" charset="2"/>
              <a:buChar char="v"/>
            </a:pPr>
            <a:r>
              <a:rPr lang="zh-CN" altLang="en-US" sz="2400" dirty="0">
                <a:solidFill>
                  <a:srgbClr val="000000"/>
                </a:solidFill>
              </a:rPr>
              <a:t>多种证明方法</a:t>
            </a:r>
          </a:p>
          <a:p>
            <a:pPr>
              <a:buClr>
                <a:srgbClr val="00FFFF"/>
              </a:buClr>
              <a:buSzPct val="90000"/>
              <a:buFont typeface="Wingdings" panose="05000000000000000000" pitchFamily="2" charset="2"/>
              <a:buChar char="v"/>
            </a:pPr>
            <a:r>
              <a:rPr lang="zh-CN" altLang="en-US" sz="2400" dirty="0">
                <a:solidFill>
                  <a:srgbClr val="000000"/>
                </a:solidFill>
              </a:rPr>
              <a:t>例</a:t>
            </a:r>
            <a:r>
              <a:rPr lang="en-US" altLang="zh-CN" sz="2400" dirty="0">
                <a:solidFill>
                  <a:srgbClr val="000000"/>
                </a:solidFill>
              </a:rPr>
              <a:t>1</a:t>
            </a:r>
            <a:r>
              <a:rPr lang="zh-CN" altLang="en-US" sz="2400" dirty="0">
                <a:solidFill>
                  <a:srgbClr val="000000"/>
                </a:solidFill>
              </a:rPr>
              <a:t>：四色定理；</a:t>
            </a:r>
            <a:endParaRPr lang="en-US" altLang="zh-CN" sz="2400" dirty="0">
              <a:solidFill>
                <a:srgbClr val="000000"/>
              </a:solidFill>
            </a:endParaRPr>
          </a:p>
          <a:p>
            <a:pPr>
              <a:buClr>
                <a:srgbClr val="00FFFF"/>
              </a:buClr>
              <a:buSzPct val="90000"/>
              <a:buFont typeface="Wingdings" panose="05000000000000000000" pitchFamily="2" charset="2"/>
              <a:buChar char="v"/>
            </a:pPr>
            <a:r>
              <a:rPr lang="zh-CN" altLang="en-US" sz="2400" dirty="0">
                <a:solidFill>
                  <a:srgbClr val="000000"/>
                </a:solidFill>
              </a:rPr>
              <a:t>例</a:t>
            </a:r>
            <a:r>
              <a:rPr lang="en-US" altLang="zh-CN" sz="2400" dirty="0">
                <a:solidFill>
                  <a:srgbClr val="000000"/>
                </a:solidFill>
              </a:rPr>
              <a:t>2</a:t>
            </a:r>
            <a:r>
              <a:rPr lang="zh-CN" altLang="en-US" sz="2400" dirty="0">
                <a:solidFill>
                  <a:srgbClr val="000000"/>
                </a:solidFill>
              </a:rPr>
              <a:t>：几何定理证明的“吴氏方法”</a:t>
            </a:r>
            <a:endParaRPr lang="en-US" altLang="zh-CN" sz="2400" dirty="0">
              <a:solidFill>
                <a:srgbClr val="000000"/>
              </a:solidFill>
            </a:endParaRPr>
          </a:p>
        </p:txBody>
      </p:sp>
      <p:pic>
        <p:nvPicPr>
          <p:cNvPr id="7" name="Picture 4" descr="四色定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557" y="1460495"/>
            <a:ext cx="4391025"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204482"/>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56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4"/>
            <a:ext cx="7228219" cy="5095581"/>
          </a:xfrm>
        </p:spPr>
        <p:txBody>
          <a:bodyPr>
            <a:normAutofit lnSpcReduction="10000"/>
          </a:bodyPr>
          <a:lstStyle/>
          <a:p>
            <a:pPr marL="0" indent="0">
              <a:lnSpc>
                <a:spcPct val="120000"/>
              </a:lnSpc>
              <a:buNone/>
              <a:defRPr/>
            </a:pPr>
            <a:r>
              <a:rPr lang="zh-CN" altLang="en-US" sz="2600" b="1" dirty="0">
                <a:solidFill>
                  <a:srgbClr val="0000FF"/>
                </a:solidFill>
              </a:rPr>
              <a:t>研究领域三：计算智能</a:t>
            </a:r>
            <a:endParaRPr lang="en-US" altLang="zh-CN" sz="2600" b="1" dirty="0">
              <a:solidFill>
                <a:srgbClr val="0000FF"/>
              </a:solidFill>
            </a:endParaRPr>
          </a:p>
          <a:p>
            <a:pPr>
              <a:lnSpc>
                <a:spcPct val="120000"/>
              </a:lnSpc>
              <a:buClr>
                <a:srgbClr val="00FFFF"/>
              </a:buClr>
              <a:buSzPct val="90000"/>
              <a:buFont typeface="Wingdings" panose="05000000000000000000" pitchFamily="2" charset="2"/>
              <a:buChar char="v"/>
            </a:pPr>
            <a:r>
              <a:rPr lang="zh-CN" altLang="en-US" sz="2400" dirty="0"/>
              <a:t>涉及神经计算、模糊计算、进化计算、粒群计算、免疫计算和人工生命等领域。</a:t>
            </a:r>
            <a:endParaRPr lang="zh-CN" altLang="en-US" dirty="0">
              <a:solidFill>
                <a:srgbClr val="0000FF"/>
              </a:solidFill>
            </a:endParaRPr>
          </a:p>
          <a:p>
            <a:pPr marL="0" indent="0">
              <a:lnSpc>
                <a:spcPct val="120000"/>
              </a:lnSpc>
              <a:buClr>
                <a:srgbClr val="00FFFF"/>
              </a:buClr>
              <a:buSzPct val="90000"/>
              <a:buNone/>
            </a:pPr>
            <a:r>
              <a:rPr lang="zh-CN" altLang="en-US" sz="2600" b="1" dirty="0">
                <a:solidFill>
                  <a:srgbClr val="0000FF"/>
                </a:solidFill>
              </a:rPr>
              <a:t>研究领域四：分布式人工智能与智能体（</a:t>
            </a:r>
            <a:r>
              <a:rPr lang="en-US" altLang="zh-CN" sz="2600" b="1" dirty="0">
                <a:solidFill>
                  <a:srgbClr val="0000FF"/>
                </a:solidFill>
              </a:rPr>
              <a:t>Agent</a:t>
            </a:r>
            <a:r>
              <a:rPr lang="zh-CN" altLang="en-US" sz="2600" b="1" dirty="0">
                <a:solidFill>
                  <a:srgbClr val="0000FF"/>
                </a:solidFill>
              </a:rPr>
              <a:t>）</a:t>
            </a:r>
            <a:endParaRPr lang="en-US" altLang="zh-CN" sz="2600" b="1" dirty="0">
              <a:solidFill>
                <a:srgbClr val="0000FF"/>
              </a:solidFill>
            </a:endParaRPr>
          </a:p>
          <a:p>
            <a:pPr lvl="0">
              <a:lnSpc>
                <a:spcPct val="120000"/>
              </a:lnSpc>
              <a:buClr>
                <a:srgbClr val="00FFFF"/>
              </a:buClr>
              <a:buSzPct val="90000"/>
              <a:buFont typeface="Wingdings" panose="05000000000000000000" pitchFamily="2" charset="2"/>
              <a:buChar char="v"/>
            </a:pPr>
            <a:r>
              <a:rPr lang="zh-CN" altLang="en-US" sz="2400" dirty="0">
                <a:solidFill>
                  <a:srgbClr val="514843"/>
                </a:solidFill>
              </a:rPr>
              <a:t>分布式计算 </a:t>
            </a:r>
            <a:r>
              <a:rPr lang="en-US" altLang="zh-CN" sz="2400" dirty="0">
                <a:solidFill>
                  <a:srgbClr val="514843"/>
                </a:solidFill>
              </a:rPr>
              <a:t>+ </a:t>
            </a:r>
            <a:r>
              <a:rPr lang="zh-CN" altLang="en-US" sz="2400" dirty="0">
                <a:solidFill>
                  <a:srgbClr val="514843"/>
                </a:solidFill>
              </a:rPr>
              <a:t>人工智能</a:t>
            </a:r>
          </a:p>
          <a:p>
            <a:pPr lvl="0">
              <a:lnSpc>
                <a:spcPct val="120000"/>
              </a:lnSpc>
              <a:buClr>
                <a:srgbClr val="00FFFF"/>
              </a:buClr>
              <a:buSzPct val="90000"/>
              <a:buFont typeface="Wingdings" panose="05000000000000000000" pitchFamily="2" charset="2"/>
              <a:buChar char="v"/>
            </a:pPr>
            <a:r>
              <a:rPr lang="zh-CN" altLang="en-US" sz="2400" dirty="0">
                <a:solidFill>
                  <a:srgbClr val="514843"/>
                </a:solidFill>
              </a:rPr>
              <a:t>不同的异构系统在快速变化的环境中具有交换信息和协同工作的能力。</a:t>
            </a:r>
          </a:p>
          <a:p>
            <a:pPr lvl="0">
              <a:lnSpc>
                <a:spcPct val="120000"/>
              </a:lnSpc>
              <a:buClr>
                <a:srgbClr val="00FFFF"/>
              </a:buClr>
              <a:buSzPct val="90000"/>
              <a:buFont typeface="Wingdings" panose="05000000000000000000" pitchFamily="2" charset="2"/>
              <a:buChar char="v"/>
            </a:pPr>
            <a:r>
              <a:rPr lang="zh-CN" altLang="en-US" sz="2400" dirty="0">
                <a:solidFill>
                  <a:srgbClr val="514843"/>
                </a:solidFill>
              </a:rPr>
              <a:t>主要研究问题是各</a:t>
            </a:r>
            <a:r>
              <a:rPr lang="en-US" altLang="zh-CN" sz="2400" dirty="0">
                <a:solidFill>
                  <a:srgbClr val="514843"/>
                </a:solidFill>
              </a:rPr>
              <a:t>Agent</a:t>
            </a:r>
            <a:r>
              <a:rPr lang="zh-CN" altLang="en-US" sz="2400" dirty="0">
                <a:solidFill>
                  <a:srgbClr val="514843"/>
                </a:solidFill>
              </a:rPr>
              <a:t>间的合作与对话，包括分布式问题求解和多</a:t>
            </a:r>
            <a:r>
              <a:rPr lang="en-US" altLang="zh-CN" sz="2400" dirty="0">
                <a:solidFill>
                  <a:srgbClr val="514843"/>
                </a:solidFill>
              </a:rPr>
              <a:t>Agent</a:t>
            </a:r>
            <a:r>
              <a:rPr lang="zh-CN" altLang="en-US" sz="2400" dirty="0">
                <a:solidFill>
                  <a:srgbClr val="514843"/>
                </a:solidFill>
              </a:rPr>
              <a:t>系统。</a:t>
            </a:r>
            <a:endParaRPr lang="en-US" altLang="zh-CN" sz="2400" dirty="0"/>
          </a:p>
          <a:p>
            <a:pPr marL="0" indent="0">
              <a:buClr>
                <a:srgbClr val="00FFFF"/>
              </a:buClr>
              <a:buSzPct val="90000"/>
              <a:buNone/>
            </a:pPr>
            <a:endParaRPr lang="zh-CN" altLang="en-US" sz="2400" b="1" dirty="0">
              <a:solidFill>
                <a:srgbClr val="0000FF"/>
              </a:solidFill>
            </a:endParaRPr>
          </a:p>
          <a:p>
            <a:pPr marL="0" indent="0">
              <a:buClr>
                <a:srgbClr val="00FFFF"/>
              </a:buClr>
              <a:buSzPct val="90000"/>
              <a:buNone/>
            </a:pPr>
            <a:endParaRPr lang="en-US" altLang="zh-CN" sz="2400" b="1" dirty="0">
              <a:solidFill>
                <a:srgbClr val="0000FF"/>
              </a:solidFill>
            </a:endParaRPr>
          </a:p>
          <a:p>
            <a:pPr marL="0" indent="0">
              <a:buClr>
                <a:srgbClr val="00FFFF"/>
              </a:buClr>
              <a:buSzPct val="90000"/>
              <a:buNone/>
            </a:pPr>
            <a:endParaRPr lang="en-US" altLang="zh-CN" sz="2400" dirty="0">
              <a:solidFill>
                <a:srgbClr val="000000"/>
              </a:solidFill>
            </a:endParaRPr>
          </a:p>
        </p:txBody>
      </p:sp>
      <p:pic>
        <p:nvPicPr>
          <p:cNvPr id="6" name="Picture 4" descr="ANd9GcRSHjtQJU9S9dU8yrp8yU3lrFF7enCylD_FsRBzr7k3mQTb30G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117" y="4559294"/>
            <a:ext cx="30575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ac26afc9-e557-4a54-997c-2bbeaf05e0f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017" y="1460494"/>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398891"/>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57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4"/>
            <a:ext cx="6772277" cy="5095581"/>
          </a:xfrm>
        </p:spPr>
        <p:txBody>
          <a:bodyPr>
            <a:normAutofit fontScale="92500" lnSpcReduction="20000"/>
          </a:bodyPr>
          <a:lstStyle/>
          <a:p>
            <a:pPr marL="0" indent="0">
              <a:lnSpc>
                <a:spcPct val="120000"/>
              </a:lnSpc>
              <a:buNone/>
              <a:defRPr/>
            </a:pPr>
            <a:r>
              <a:rPr lang="zh-CN" altLang="en-US" sz="2800" b="1" dirty="0">
                <a:solidFill>
                  <a:srgbClr val="0000FF"/>
                </a:solidFill>
              </a:rPr>
              <a:t>研究领域五：自动程序设计</a:t>
            </a:r>
            <a:endParaRPr lang="en-US" altLang="zh-CN" sz="2800" b="1" dirty="0">
              <a:solidFill>
                <a:srgbClr val="0000FF"/>
              </a:solidFill>
            </a:endParaRPr>
          </a:p>
          <a:p>
            <a:pPr>
              <a:lnSpc>
                <a:spcPct val="120000"/>
              </a:lnSpc>
              <a:buClr>
                <a:srgbClr val="00FFFF"/>
              </a:buClr>
              <a:buSzPct val="90000"/>
              <a:buFont typeface="Wingdings" panose="05000000000000000000" pitchFamily="2" charset="2"/>
              <a:buChar char="v"/>
            </a:pPr>
            <a:r>
              <a:rPr lang="zh-CN" altLang="en-US" sz="2400" dirty="0"/>
              <a:t>根据不同目的描述来编写的计算机程序。</a:t>
            </a:r>
          </a:p>
          <a:p>
            <a:pPr>
              <a:lnSpc>
                <a:spcPct val="120000"/>
              </a:lnSpc>
              <a:buClr>
                <a:srgbClr val="00FFFF"/>
              </a:buClr>
              <a:buSzPct val="90000"/>
              <a:buFont typeface="Wingdings" panose="05000000000000000000" pitchFamily="2" charset="2"/>
              <a:buChar char="v"/>
            </a:pPr>
            <a:r>
              <a:rPr lang="zh-CN" altLang="en-US" sz="2400" dirty="0"/>
              <a:t>促进半自动软件开发系统的发展，而且也使通过修正自身代码进行学习的人工智能系统得到发展。 </a:t>
            </a:r>
            <a:endParaRPr lang="en-US" altLang="zh-CN" sz="2400" dirty="0"/>
          </a:p>
          <a:p>
            <a:pPr marL="0" indent="0">
              <a:lnSpc>
                <a:spcPct val="120000"/>
              </a:lnSpc>
              <a:buClr>
                <a:srgbClr val="00FFFF"/>
              </a:buClr>
              <a:buSzPct val="90000"/>
              <a:buNone/>
            </a:pPr>
            <a:r>
              <a:rPr lang="zh-CN" altLang="en-US" sz="2800" b="1" dirty="0">
                <a:solidFill>
                  <a:srgbClr val="0000FF"/>
                </a:solidFill>
              </a:rPr>
              <a:t>研究领域六：专家系统</a:t>
            </a:r>
            <a:endParaRPr lang="en-US" altLang="zh-CN" sz="2800" b="1" dirty="0">
              <a:solidFill>
                <a:srgbClr val="0000FF"/>
              </a:solidFill>
            </a:endParaRPr>
          </a:p>
          <a:p>
            <a:pPr lvl="0">
              <a:lnSpc>
                <a:spcPct val="120000"/>
              </a:lnSpc>
              <a:buClr>
                <a:srgbClr val="00FFFF"/>
              </a:buClr>
              <a:buSzPct val="90000"/>
              <a:buFont typeface="Wingdings" panose="05000000000000000000" pitchFamily="2" charset="2"/>
              <a:buChar char="v"/>
            </a:pPr>
            <a:r>
              <a:rPr lang="zh-CN" altLang="en-US" sz="2400" dirty="0">
                <a:solidFill>
                  <a:srgbClr val="514843"/>
                </a:solidFill>
              </a:rPr>
              <a:t>是一个智能化的计算机程序系统，其内部具有大量专家水平的某个领域知识与经验。 </a:t>
            </a:r>
          </a:p>
          <a:p>
            <a:pPr lvl="0">
              <a:lnSpc>
                <a:spcPct val="120000"/>
              </a:lnSpc>
              <a:buClr>
                <a:srgbClr val="00FFFF"/>
              </a:buClr>
              <a:buSzPct val="90000"/>
              <a:buFont typeface="Wingdings" panose="05000000000000000000" pitchFamily="2" charset="2"/>
              <a:buChar char="v"/>
            </a:pPr>
            <a:r>
              <a:rPr lang="zh-CN" altLang="en-US" sz="2400" dirty="0">
                <a:solidFill>
                  <a:srgbClr val="514843"/>
                </a:solidFill>
              </a:rPr>
              <a:t>和传统的计算机程序有本质区别。</a:t>
            </a:r>
          </a:p>
          <a:p>
            <a:pPr lvl="0">
              <a:lnSpc>
                <a:spcPct val="120000"/>
              </a:lnSpc>
              <a:buClr>
                <a:srgbClr val="00FFFF"/>
              </a:buClr>
              <a:buSzPct val="90000"/>
              <a:buFont typeface="Wingdings" panose="05000000000000000000" pitchFamily="2" charset="2"/>
              <a:buChar char="v"/>
            </a:pPr>
            <a:r>
              <a:rPr lang="zh-CN" altLang="en-US" sz="2400" dirty="0">
                <a:solidFill>
                  <a:srgbClr val="514843"/>
                </a:solidFill>
              </a:rPr>
              <a:t>专家系统可以解决的问题：解释、预测、诊断、设计、规划、监视、修理、指导和控制等。 </a:t>
            </a:r>
            <a:endParaRPr lang="zh-CN" altLang="en-US" sz="2400" b="1" dirty="0">
              <a:solidFill>
                <a:srgbClr val="0000FF"/>
              </a:solidFill>
            </a:endParaRPr>
          </a:p>
          <a:p>
            <a:pPr marL="0" indent="0">
              <a:buClr>
                <a:srgbClr val="00FFFF"/>
              </a:buClr>
              <a:buSzPct val="90000"/>
              <a:buNone/>
            </a:pPr>
            <a:endParaRPr lang="en-US" altLang="zh-CN" sz="2400" b="1" dirty="0">
              <a:solidFill>
                <a:srgbClr val="0000FF"/>
              </a:solidFill>
            </a:endParaRPr>
          </a:p>
          <a:p>
            <a:pPr marL="0" indent="0">
              <a:buClr>
                <a:srgbClr val="00FFFF"/>
              </a:buClr>
              <a:buSzPct val="90000"/>
              <a:buNone/>
            </a:pPr>
            <a:endParaRPr lang="en-US" altLang="zh-CN" sz="2400" dirty="0">
              <a:solidFill>
                <a:srgbClr val="000000"/>
              </a:solidFill>
            </a:endParaRPr>
          </a:p>
        </p:txBody>
      </p:sp>
      <p:pic>
        <p:nvPicPr>
          <p:cNvPr id="10" name="Picture 5" descr="高级专家系统 封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0270" y="3744912"/>
            <a:ext cx="1851025"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7725985" y="1517645"/>
            <a:ext cx="3359597" cy="1990724"/>
          </a:xfrm>
          <a:prstGeom prst="rect">
            <a:avLst/>
          </a:prstGeom>
        </p:spPr>
      </p:pic>
    </p:spTree>
    <p:extLst>
      <p:ext uri="{BB962C8B-B14F-4D97-AF65-F5344CB8AC3E}">
        <p14:creationId xmlns:p14="http://schemas.microsoft.com/office/powerpoint/2010/main" val="2747760932"/>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58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4"/>
            <a:ext cx="7228219" cy="2593921"/>
          </a:xfrm>
        </p:spPr>
        <p:txBody>
          <a:bodyPr>
            <a:normAutofit/>
          </a:bodyPr>
          <a:lstStyle/>
          <a:p>
            <a:pPr marL="0" indent="0">
              <a:lnSpc>
                <a:spcPct val="120000"/>
              </a:lnSpc>
              <a:buNone/>
              <a:defRPr/>
            </a:pPr>
            <a:r>
              <a:rPr lang="zh-CN" altLang="en-US" sz="2600" b="1" dirty="0">
                <a:solidFill>
                  <a:srgbClr val="0000FF"/>
                </a:solidFill>
              </a:rPr>
              <a:t>研究领域七：机器学习</a:t>
            </a:r>
            <a:endParaRPr lang="en-US" altLang="zh-CN" sz="2600" b="1" dirty="0">
              <a:solidFill>
                <a:srgbClr val="0000FF"/>
              </a:solidFill>
            </a:endParaRPr>
          </a:p>
          <a:p>
            <a:pPr>
              <a:lnSpc>
                <a:spcPct val="120000"/>
              </a:lnSpc>
              <a:buClr>
                <a:srgbClr val="00FFFF"/>
              </a:buClr>
              <a:buSzPct val="90000"/>
              <a:buFont typeface="Wingdings" panose="05000000000000000000" pitchFamily="2" charset="2"/>
              <a:buChar char="v"/>
            </a:pPr>
            <a:r>
              <a:rPr lang="zh-CN" altLang="en-US" sz="2400" dirty="0"/>
              <a:t>机器学习是智能机器基于大量知识和知识库系统来获取新的知识</a:t>
            </a:r>
          </a:p>
          <a:p>
            <a:pPr>
              <a:lnSpc>
                <a:spcPct val="120000"/>
              </a:lnSpc>
              <a:buClr>
                <a:srgbClr val="00FFFF"/>
              </a:buClr>
              <a:buSzPct val="90000"/>
              <a:buFont typeface="Wingdings" panose="05000000000000000000" pitchFamily="2" charset="2"/>
              <a:buChar char="v"/>
            </a:pPr>
            <a:r>
              <a:rPr lang="zh-CN" altLang="en-US" sz="2400" dirty="0"/>
              <a:t>新的分支</a:t>
            </a:r>
            <a:r>
              <a:rPr lang="en-US" altLang="zh-CN" sz="2400" dirty="0"/>
              <a:t>—</a:t>
            </a:r>
            <a:r>
              <a:rPr lang="zh-CN" altLang="en-US" sz="2400" dirty="0"/>
              <a:t>数据挖掘、知识发现</a:t>
            </a:r>
            <a:endParaRPr lang="en-US" altLang="zh-CN" sz="2400" b="1" dirty="0">
              <a:solidFill>
                <a:srgbClr val="0000FF"/>
              </a:solidFill>
            </a:endParaRPr>
          </a:p>
          <a:p>
            <a:pPr marL="0" indent="0">
              <a:buClr>
                <a:srgbClr val="00FFFF"/>
              </a:buClr>
              <a:buSzPct val="90000"/>
              <a:buNone/>
            </a:pPr>
            <a:endParaRPr lang="en-US" altLang="zh-CN" sz="2400" dirty="0">
              <a:solidFill>
                <a:srgbClr val="000000"/>
              </a:solidFill>
            </a:endParaRPr>
          </a:p>
        </p:txBody>
      </p:sp>
      <p:grpSp>
        <p:nvGrpSpPr>
          <p:cNvPr id="11" name="Group 3"/>
          <p:cNvGrpSpPr>
            <a:grpSpLocks/>
          </p:cNvGrpSpPr>
          <p:nvPr/>
        </p:nvGrpSpPr>
        <p:grpSpPr bwMode="auto">
          <a:xfrm>
            <a:off x="2933700" y="4718813"/>
            <a:ext cx="6264275" cy="1184275"/>
            <a:chOff x="1519" y="2886"/>
            <a:chExt cx="3946" cy="746"/>
          </a:xfrm>
        </p:grpSpPr>
        <p:sp>
          <p:nvSpPr>
            <p:cNvPr id="12" name="Oval 4"/>
            <p:cNvSpPr>
              <a:spLocks noChangeArrowheads="1"/>
            </p:cNvSpPr>
            <p:nvPr/>
          </p:nvSpPr>
          <p:spPr bwMode="auto">
            <a:xfrm>
              <a:off x="1519" y="3314"/>
              <a:ext cx="792" cy="318"/>
            </a:xfrm>
            <a:prstGeom prst="ellipse">
              <a:avLst/>
            </a:prstGeom>
            <a:solidFill>
              <a:srgbClr val="0000FF"/>
            </a:solidFill>
            <a:ln>
              <a:noFill/>
            </a:ln>
            <a:extLst>
              <a:ext uri="{91240B29-F687-4F45-9708-019B960494DF}">
                <a14:hiddenLine xmlns:a14="http://schemas.microsoft.com/office/drawing/2010/main" w="15875">
                  <a:solidFill>
                    <a:srgbClr val="000000"/>
                  </a:solidFill>
                  <a:round/>
                  <a:headEnd/>
                  <a:tailEnd/>
                </a14:hiddenLine>
              </a:ext>
            </a:extLst>
          </p:spPr>
          <p:txBody>
            <a:bodyPr wrap="none"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eaLnBrk="1" hangingPunct="1"/>
              <a:r>
                <a:rPr lang="zh-CN" altLang="en-US" sz="2000" dirty="0">
                  <a:solidFill>
                    <a:schemeClr val="bg1"/>
                  </a:solidFill>
                  <a:latin typeface="Times New Roman" panose="02020603050405020304" pitchFamily="18" charset="0"/>
                  <a:ea typeface="宋体" panose="02010600030101010101" pitchFamily="2" charset="-122"/>
                </a:rPr>
                <a:t>环</a:t>
              </a:r>
              <a:r>
                <a:rPr lang="zh-CN" altLang="en-US" sz="1800" dirty="0">
                  <a:solidFill>
                    <a:schemeClr val="bg1"/>
                  </a:solidFill>
                  <a:latin typeface="Times New Roman" panose="02020603050405020304" pitchFamily="18" charset="0"/>
                  <a:ea typeface="宋体" panose="02010600030101010101" pitchFamily="2" charset="-122"/>
                </a:rPr>
                <a:t>境</a:t>
              </a:r>
            </a:p>
          </p:txBody>
        </p:sp>
        <p:sp>
          <p:nvSpPr>
            <p:cNvPr id="13" name="Rectangle 5"/>
            <p:cNvSpPr>
              <a:spLocks noChangeArrowheads="1"/>
            </p:cNvSpPr>
            <p:nvPr/>
          </p:nvSpPr>
          <p:spPr bwMode="auto">
            <a:xfrm>
              <a:off x="2862" y="3340"/>
              <a:ext cx="559" cy="265"/>
            </a:xfrm>
            <a:prstGeom prst="rect">
              <a:avLst/>
            </a:prstGeom>
            <a:solidFill>
              <a:srgbClr val="0000FF"/>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eaLnBrk="1" hangingPunct="1"/>
              <a:r>
                <a:rPr lang="zh-CN" altLang="en-US" sz="2000">
                  <a:solidFill>
                    <a:schemeClr val="bg1"/>
                  </a:solidFill>
                  <a:latin typeface="Times New Roman" panose="02020603050405020304" pitchFamily="18" charset="0"/>
                  <a:ea typeface="宋体" panose="02010600030101010101" pitchFamily="2" charset="-122"/>
                </a:rPr>
                <a:t>学习</a:t>
              </a:r>
            </a:p>
          </p:txBody>
        </p:sp>
        <p:sp>
          <p:nvSpPr>
            <p:cNvPr id="14" name="Oval 6"/>
            <p:cNvSpPr>
              <a:spLocks noChangeArrowheads="1"/>
            </p:cNvSpPr>
            <p:nvPr/>
          </p:nvSpPr>
          <p:spPr bwMode="auto">
            <a:xfrm>
              <a:off x="3805" y="3320"/>
              <a:ext cx="803" cy="265"/>
            </a:xfrm>
            <a:prstGeom prst="ellipse">
              <a:avLst/>
            </a:prstGeom>
            <a:solidFill>
              <a:srgbClr val="0000FF"/>
            </a:solidFill>
            <a:ln>
              <a:noFill/>
            </a:ln>
            <a:extLst>
              <a:ext uri="{91240B29-F687-4F45-9708-019B960494DF}">
                <a14:hiddenLine xmlns:a14="http://schemas.microsoft.com/office/drawing/2010/main" w="15875">
                  <a:solidFill>
                    <a:srgbClr val="000000"/>
                  </a:solidFill>
                  <a:round/>
                  <a:headEnd/>
                  <a:tailEnd/>
                </a14:hiddenLine>
              </a:ext>
            </a:extLst>
          </p:spPr>
          <p:txBody>
            <a:bodyPr wrap="none"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eaLnBrk="1" hangingPunct="1"/>
              <a:r>
                <a:rPr lang="zh-CN" altLang="en-US" sz="2000">
                  <a:solidFill>
                    <a:schemeClr val="bg1"/>
                  </a:solidFill>
                  <a:latin typeface="Times New Roman" panose="02020603050405020304" pitchFamily="18" charset="0"/>
                  <a:ea typeface="宋体" panose="02010600030101010101" pitchFamily="2" charset="-122"/>
                </a:rPr>
                <a:t>知识库</a:t>
              </a:r>
            </a:p>
          </p:txBody>
        </p:sp>
        <p:sp>
          <p:nvSpPr>
            <p:cNvPr id="15" name="Rectangle 7"/>
            <p:cNvSpPr>
              <a:spLocks noChangeArrowheads="1"/>
            </p:cNvSpPr>
            <p:nvPr/>
          </p:nvSpPr>
          <p:spPr bwMode="auto">
            <a:xfrm>
              <a:off x="4906" y="3345"/>
              <a:ext cx="559" cy="265"/>
            </a:xfrm>
            <a:prstGeom prst="rect">
              <a:avLst/>
            </a:prstGeom>
            <a:solidFill>
              <a:srgbClr val="0000FF"/>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eaLnBrk="1" hangingPunct="1"/>
              <a:r>
                <a:rPr lang="zh-CN" altLang="en-US" sz="2000">
                  <a:solidFill>
                    <a:schemeClr val="bg1"/>
                  </a:solidFill>
                  <a:latin typeface="Times New Roman" panose="02020603050405020304" pitchFamily="18" charset="0"/>
                  <a:ea typeface="宋体" panose="02010600030101010101" pitchFamily="2" charset="-122"/>
                </a:rPr>
                <a:t>执行器</a:t>
              </a:r>
            </a:p>
          </p:txBody>
        </p:sp>
        <p:sp>
          <p:nvSpPr>
            <p:cNvPr id="16" name="Line 8"/>
            <p:cNvSpPr>
              <a:spLocks noChangeShapeType="1"/>
            </p:cNvSpPr>
            <p:nvPr/>
          </p:nvSpPr>
          <p:spPr bwMode="auto">
            <a:xfrm flipV="1">
              <a:off x="2290" y="3469"/>
              <a:ext cx="560" cy="0"/>
            </a:xfrm>
            <a:prstGeom prst="line">
              <a:avLst/>
            </a:prstGeom>
            <a:noFill/>
            <a:ln w="158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9"/>
            <p:cNvSpPr>
              <a:spLocks noChangeShapeType="1"/>
            </p:cNvSpPr>
            <p:nvPr/>
          </p:nvSpPr>
          <p:spPr bwMode="auto">
            <a:xfrm flipV="1">
              <a:off x="3439" y="3454"/>
              <a:ext cx="349" cy="0"/>
            </a:xfrm>
            <a:prstGeom prst="line">
              <a:avLst/>
            </a:prstGeom>
            <a:noFill/>
            <a:ln w="158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0"/>
            <p:cNvSpPr>
              <a:spLocks noChangeShapeType="1"/>
            </p:cNvSpPr>
            <p:nvPr/>
          </p:nvSpPr>
          <p:spPr bwMode="auto">
            <a:xfrm flipV="1">
              <a:off x="4605" y="3446"/>
              <a:ext cx="314" cy="0"/>
            </a:xfrm>
            <a:prstGeom prst="line">
              <a:avLst/>
            </a:prstGeom>
            <a:noFill/>
            <a:ln w="158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1"/>
            <p:cNvSpPr>
              <a:spLocks noChangeShapeType="1"/>
            </p:cNvSpPr>
            <p:nvPr/>
          </p:nvSpPr>
          <p:spPr bwMode="auto">
            <a:xfrm flipV="1">
              <a:off x="5094" y="3125"/>
              <a:ext cx="0" cy="238"/>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2"/>
            <p:cNvSpPr>
              <a:spLocks noChangeShapeType="1"/>
            </p:cNvSpPr>
            <p:nvPr/>
          </p:nvSpPr>
          <p:spPr bwMode="auto">
            <a:xfrm flipH="1">
              <a:off x="3102" y="3125"/>
              <a:ext cx="1990" cy="0"/>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3"/>
            <p:cNvSpPr>
              <a:spLocks noChangeShapeType="1"/>
            </p:cNvSpPr>
            <p:nvPr/>
          </p:nvSpPr>
          <p:spPr bwMode="auto">
            <a:xfrm>
              <a:off x="3103" y="3125"/>
              <a:ext cx="0" cy="212"/>
            </a:xfrm>
            <a:prstGeom prst="line">
              <a:avLst/>
            </a:prstGeom>
            <a:noFill/>
            <a:ln w="158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Text Box 14"/>
            <p:cNvSpPr txBox="1">
              <a:spLocks noChangeArrowheads="1"/>
            </p:cNvSpPr>
            <p:nvPr/>
          </p:nvSpPr>
          <p:spPr bwMode="auto">
            <a:xfrm>
              <a:off x="2125" y="3218"/>
              <a:ext cx="9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eaLnBrk="1" hangingPunct="1"/>
              <a:r>
                <a:rPr lang="zh-CN" altLang="en-US" sz="2000">
                  <a:solidFill>
                    <a:schemeClr val="tx1"/>
                  </a:solidFill>
                  <a:latin typeface="Times New Roman" panose="02020603050405020304" pitchFamily="18" charset="0"/>
                  <a:ea typeface="宋体" panose="02010600030101010101" pitchFamily="2" charset="-122"/>
                </a:rPr>
                <a:t>信息</a:t>
              </a:r>
            </a:p>
          </p:txBody>
        </p:sp>
        <p:sp>
          <p:nvSpPr>
            <p:cNvPr id="23" name="Text Box 15"/>
            <p:cNvSpPr txBox="1">
              <a:spLocks noChangeArrowheads="1"/>
            </p:cNvSpPr>
            <p:nvPr/>
          </p:nvSpPr>
          <p:spPr bwMode="auto">
            <a:xfrm>
              <a:off x="3398" y="3209"/>
              <a:ext cx="4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eaLnBrk="1" hangingPunct="1"/>
              <a:r>
                <a:rPr lang="zh-CN" altLang="en-US" sz="2000">
                  <a:solidFill>
                    <a:schemeClr val="tx1"/>
                  </a:solidFill>
                  <a:latin typeface="Times New Roman" panose="02020603050405020304" pitchFamily="18" charset="0"/>
                  <a:ea typeface="宋体" panose="02010600030101010101" pitchFamily="2" charset="-122"/>
                </a:rPr>
                <a:t>核实</a:t>
              </a:r>
            </a:p>
          </p:txBody>
        </p:sp>
        <p:sp>
          <p:nvSpPr>
            <p:cNvPr id="24" name="Text Box 16"/>
            <p:cNvSpPr txBox="1">
              <a:spLocks noChangeArrowheads="1"/>
            </p:cNvSpPr>
            <p:nvPr/>
          </p:nvSpPr>
          <p:spPr bwMode="auto">
            <a:xfrm>
              <a:off x="3796" y="2886"/>
              <a:ext cx="4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eaLnBrk="1" hangingPunct="1"/>
              <a:r>
                <a:rPr lang="zh-CN" altLang="en-US" sz="2000">
                  <a:solidFill>
                    <a:schemeClr val="tx1"/>
                  </a:solidFill>
                  <a:latin typeface="Times New Roman" panose="02020603050405020304" pitchFamily="18" charset="0"/>
                  <a:ea typeface="宋体" panose="02010600030101010101" pitchFamily="2" charset="-122"/>
                </a:rPr>
                <a:t>反馈</a:t>
              </a:r>
            </a:p>
          </p:txBody>
        </p:sp>
      </p:grpSp>
      <p:sp>
        <p:nvSpPr>
          <p:cNvPr id="25" name="Text Box 17"/>
          <p:cNvSpPr txBox="1">
            <a:spLocks noChangeArrowheads="1"/>
          </p:cNvSpPr>
          <p:nvPr/>
        </p:nvSpPr>
        <p:spPr bwMode="auto">
          <a:xfrm>
            <a:off x="5221625" y="6263451"/>
            <a:ext cx="2031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eaLnBrk="1" hangingPunct="1"/>
            <a:r>
              <a:rPr lang="zh-CN" altLang="en-US" sz="2400" dirty="0">
                <a:solidFill>
                  <a:schemeClr val="tx1"/>
                </a:solidFill>
                <a:latin typeface="微软雅黑" panose="020B0503020204020204" pitchFamily="34" charset="-122"/>
                <a:ea typeface="微软雅黑" panose="020B0503020204020204" pitchFamily="34" charset="-122"/>
              </a:rPr>
              <a:t>机器学习框架</a:t>
            </a:r>
          </a:p>
        </p:txBody>
      </p:sp>
      <p:pic>
        <p:nvPicPr>
          <p:cNvPr id="26" name="图片 25"/>
          <p:cNvPicPr>
            <a:picLocks noChangeAspect="1"/>
          </p:cNvPicPr>
          <p:nvPr/>
        </p:nvPicPr>
        <p:blipFill>
          <a:blip r:embed="rId2"/>
          <a:stretch>
            <a:fillRect/>
          </a:stretch>
        </p:blipFill>
        <p:spPr>
          <a:xfrm>
            <a:off x="8291551" y="1355718"/>
            <a:ext cx="2794031" cy="1724441"/>
          </a:xfrm>
          <a:prstGeom prst="rect">
            <a:avLst/>
          </a:prstGeom>
        </p:spPr>
      </p:pic>
      <p:pic>
        <p:nvPicPr>
          <p:cNvPr id="27" name="Picture 4" descr="查看源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263" y="3133842"/>
            <a:ext cx="2794032" cy="1452416"/>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27"/>
          <p:cNvPicPr>
            <a:picLocks noChangeAspect="1"/>
          </p:cNvPicPr>
          <p:nvPr/>
        </p:nvPicPr>
        <p:blipFill>
          <a:blip r:embed="rId4"/>
          <a:stretch>
            <a:fillRect/>
          </a:stretch>
        </p:blipFill>
        <p:spPr>
          <a:xfrm>
            <a:off x="8605869" y="3133841"/>
            <a:ext cx="3481355" cy="1584972"/>
          </a:xfrm>
          <a:prstGeom prst="rect">
            <a:avLst/>
          </a:prstGeom>
        </p:spPr>
      </p:pic>
    </p:spTree>
    <p:extLst>
      <p:ext uri="{BB962C8B-B14F-4D97-AF65-F5344CB8AC3E}">
        <p14:creationId xmlns:p14="http://schemas.microsoft.com/office/powerpoint/2010/main" val="9571037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59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4"/>
            <a:ext cx="7228219" cy="5095581"/>
          </a:xfrm>
        </p:spPr>
        <p:txBody>
          <a:bodyPr>
            <a:normAutofit/>
          </a:bodyPr>
          <a:lstStyle/>
          <a:p>
            <a:pPr marL="0" indent="0">
              <a:buNone/>
            </a:pPr>
            <a:r>
              <a:rPr lang="zh-CN" altLang="en-US" sz="2600" b="1" dirty="0">
                <a:solidFill>
                  <a:srgbClr val="0000FF"/>
                </a:solidFill>
              </a:rPr>
              <a:t>研究领域八：自然语言理解</a:t>
            </a:r>
          </a:p>
          <a:p>
            <a:pPr>
              <a:lnSpc>
                <a:spcPct val="120000"/>
              </a:lnSpc>
              <a:buClr>
                <a:srgbClr val="00FFFF"/>
              </a:buClr>
              <a:buSzPct val="90000"/>
              <a:buFont typeface="Wingdings" panose="05000000000000000000" pitchFamily="2" charset="2"/>
              <a:buChar char="v"/>
            </a:pPr>
            <a:r>
              <a:rPr lang="zh-CN" altLang="en-US" sz="2400" dirty="0"/>
              <a:t>语言：自然语言、人造语言、机器语言</a:t>
            </a:r>
          </a:p>
          <a:p>
            <a:pPr>
              <a:lnSpc>
                <a:spcPct val="120000"/>
              </a:lnSpc>
              <a:buClr>
                <a:srgbClr val="00FFFF"/>
              </a:buClr>
              <a:buSzPct val="90000"/>
              <a:buFont typeface="Wingdings" panose="05000000000000000000" pitchFamily="2" charset="2"/>
              <a:buChar char="v"/>
            </a:pPr>
            <a:r>
              <a:rPr lang="zh-CN" altLang="en-US" sz="2400" dirty="0"/>
              <a:t>“理解”的标准</a:t>
            </a:r>
            <a:endParaRPr lang="en-US" altLang="zh-CN" sz="2400" dirty="0"/>
          </a:p>
          <a:p>
            <a:pPr marL="0" indent="0">
              <a:lnSpc>
                <a:spcPct val="120000"/>
              </a:lnSpc>
              <a:buClr>
                <a:srgbClr val="00FFFF"/>
              </a:buClr>
              <a:buSzPct val="90000"/>
              <a:buNone/>
            </a:pPr>
            <a:r>
              <a:rPr lang="zh-CN" altLang="en-US" sz="2600" b="1" dirty="0">
                <a:solidFill>
                  <a:srgbClr val="0000FF"/>
                </a:solidFill>
              </a:rPr>
              <a:t>研究领域九：机器人学</a:t>
            </a:r>
            <a:endParaRPr lang="en-US" altLang="zh-CN" sz="2600" b="1" dirty="0">
              <a:solidFill>
                <a:srgbClr val="0000FF"/>
              </a:solidFill>
            </a:endParaRPr>
          </a:p>
          <a:p>
            <a:pPr lvl="0">
              <a:lnSpc>
                <a:spcPct val="120000"/>
              </a:lnSpc>
              <a:buClr>
                <a:srgbClr val="00FFFF"/>
              </a:buClr>
              <a:buSzPct val="90000"/>
              <a:buFont typeface="Wingdings" panose="05000000000000000000" pitchFamily="2" charset="2"/>
              <a:buChar char="v"/>
            </a:pPr>
            <a:r>
              <a:rPr lang="zh-CN" altLang="en-US" sz="2400" dirty="0"/>
              <a:t>机器人学是人工智能的重要应用研究领域。人工智能与机器人相互促进，机器人学发展需要人工智能的理论和技术指导，而机器人可以为人工智能提供一个合适的实验平台。</a:t>
            </a:r>
            <a:endParaRPr lang="en-US" altLang="zh-CN" sz="2400" dirty="0"/>
          </a:p>
          <a:p>
            <a:pPr marL="0" indent="0">
              <a:buClr>
                <a:srgbClr val="00FFFF"/>
              </a:buClr>
              <a:buSzPct val="90000"/>
              <a:buNone/>
            </a:pPr>
            <a:endParaRPr lang="en-US" altLang="zh-CN" sz="2400" dirty="0">
              <a:solidFill>
                <a:srgbClr val="000000"/>
              </a:solidFill>
            </a:endParaRPr>
          </a:p>
        </p:txBody>
      </p:sp>
      <p:pic>
        <p:nvPicPr>
          <p:cNvPr id="9" name="Picture 4" descr="机器人学 第二版 封面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677" y="4337050"/>
            <a:ext cx="18002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solutio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3116" y="1230101"/>
            <a:ext cx="3031347" cy="303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734005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500"/>
            <a:ext cx="9121775" cy="4895850"/>
          </a:xfrm>
        </p:spPr>
        <p:txBody>
          <a:bodyPr/>
          <a:lstStyle/>
          <a:p>
            <a:pPr marL="0" indent="0">
              <a:buNone/>
              <a:defRPr/>
            </a:pPr>
            <a:r>
              <a:rPr lang="en-US" altLang="zh-CN" sz="2600" b="1" dirty="0">
                <a:solidFill>
                  <a:srgbClr val="0000FF"/>
                </a:solidFill>
              </a:rPr>
              <a:t>1.1.1 </a:t>
            </a:r>
            <a:r>
              <a:rPr lang="zh-CN" altLang="en-US" sz="2600" b="1" dirty="0">
                <a:solidFill>
                  <a:srgbClr val="0000FF"/>
                </a:solidFill>
              </a:rPr>
              <a:t>人工智能的定义</a:t>
            </a:r>
            <a:endParaRPr lang="en-US" altLang="zh-CN" sz="2600" b="1" dirty="0">
              <a:solidFill>
                <a:srgbClr val="0000FF"/>
              </a:solidFill>
            </a:endParaRPr>
          </a:p>
          <a:p>
            <a:pPr marL="0" indent="0">
              <a:buNone/>
              <a:defRPr/>
            </a:pPr>
            <a:r>
              <a:rPr lang="en-US" altLang="zh-CN" sz="2400" dirty="0"/>
              <a:t>     </a:t>
            </a:r>
            <a:r>
              <a:rPr lang="zh-CN" altLang="en-US" sz="2400" dirty="0"/>
              <a:t>众说纷纭</a:t>
            </a:r>
          </a:p>
          <a:p>
            <a:pPr>
              <a:buFont typeface="Wingdings" panose="05000000000000000000" pitchFamily="2" charset="2"/>
              <a:buChar char="Ø"/>
              <a:defRPr/>
            </a:pPr>
            <a:r>
              <a:rPr lang="zh-CN" altLang="en-US" sz="2400" dirty="0"/>
              <a:t>目前还没有统一的定义</a:t>
            </a:r>
          </a:p>
          <a:p>
            <a:pPr lvl="1">
              <a:lnSpc>
                <a:spcPct val="105000"/>
              </a:lnSpc>
              <a:defRPr/>
            </a:pPr>
            <a:r>
              <a:rPr lang="en-US" altLang="zh-CN" sz="2400" dirty="0"/>
              <a:t>AI</a:t>
            </a:r>
            <a:r>
              <a:rPr lang="zh-CN" altLang="en-US" sz="2400" dirty="0"/>
              <a:t>的严格定义依赖于对智能的定义</a:t>
            </a:r>
          </a:p>
          <a:p>
            <a:pPr lvl="1">
              <a:lnSpc>
                <a:spcPct val="105000"/>
              </a:lnSpc>
              <a:buNone/>
              <a:defRPr/>
            </a:pPr>
            <a:r>
              <a:rPr lang="zh-CN" altLang="en-US" sz="2400" dirty="0"/>
              <a:t>   即：要定义人工智能，首先应该定义智能</a:t>
            </a:r>
          </a:p>
          <a:p>
            <a:pPr lvl="1">
              <a:lnSpc>
                <a:spcPct val="105000"/>
              </a:lnSpc>
              <a:defRPr/>
            </a:pPr>
            <a:r>
              <a:rPr lang="zh-CN" altLang="en-US" sz="2400" dirty="0"/>
              <a:t>但智能本身也还无严格定义</a:t>
            </a:r>
          </a:p>
          <a:p>
            <a:pPr lvl="1">
              <a:lnSpc>
                <a:spcPct val="105000"/>
              </a:lnSpc>
              <a:defRPr/>
            </a:pPr>
            <a:r>
              <a:rPr lang="zh-CN" altLang="en-US" sz="2400" dirty="0"/>
              <a:t>因此，应当首先研究人类的自然智能</a:t>
            </a:r>
          </a:p>
          <a:p>
            <a:pPr>
              <a:lnSpc>
                <a:spcPct val="105000"/>
              </a:lnSpc>
              <a:buFont typeface="Wingdings" panose="05000000000000000000" pitchFamily="2" charset="2"/>
              <a:buChar char="Ø"/>
              <a:defRPr/>
            </a:pPr>
            <a:r>
              <a:rPr lang="zh-CN" altLang="en-US" sz="2400" dirty="0"/>
              <a:t>一般解释：人工智能就是</a:t>
            </a:r>
            <a:r>
              <a:rPr lang="zh-CN" altLang="en-US" sz="2400" dirty="0">
                <a:solidFill>
                  <a:srgbClr val="0000FF"/>
                </a:solidFill>
              </a:rPr>
              <a:t>用人工方法在机器上实现的智能</a:t>
            </a:r>
            <a:r>
              <a:rPr lang="zh-CN" altLang="en-US" sz="2400" dirty="0"/>
              <a:t>，或称机器智能、计算机智能。</a:t>
            </a:r>
          </a:p>
        </p:txBody>
      </p:sp>
      <p:pic>
        <p:nvPicPr>
          <p:cNvPr id="2" name="图片 1"/>
          <p:cNvPicPr>
            <a:picLocks noChangeAspect="1"/>
          </p:cNvPicPr>
          <p:nvPr/>
        </p:nvPicPr>
        <p:blipFill>
          <a:blip r:embed="rId2"/>
          <a:stretch>
            <a:fillRect/>
          </a:stretch>
        </p:blipFill>
        <p:spPr>
          <a:xfrm>
            <a:off x="7402123" y="1460500"/>
            <a:ext cx="4789877" cy="3282950"/>
          </a:xfrm>
          <a:prstGeom prst="rect">
            <a:avLst/>
          </a:prstGeom>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60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4"/>
            <a:ext cx="9980684" cy="1972819"/>
          </a:xfrm>
        </p:spPr>
        <p:txBody>
          <a:bodyPr>
            <a:normAutofit/>
          </a:bodyPr>
          <a:lstStyle/>
          <a:p>
            <a:pPr marL="0" indent="0">
              <a:lnSpc>
                <a:spcPct val="120000"/>
              </a:lnSpc>
              <a:buNone/>
              <a:defRPr/>
            </a:pPr>
            <a:r>
              <a:rPr lang="zh-CN" altLang="en-US" sz="2600" b="1" dirty="0">
                <a:solidFill>
                  <a:srgbClr val="0000FF"/>
                </a:solidFill>
              </a:rPr>
              <a:t>研究领域十：模式识别</a:t>
            </a:r>
            <a:endParaRPr lang="en-US" altLang="zh-CN" sz="2600" b="1" dirty="0">
              <a:solidFill>
                <a:srgbClr val="0000FF"/>
              </a:solidFill>
            </a:endParaRP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模式可以是一个对象、图形、声音、特性或光信号等。</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用计算机代替人类或帮助人类感知模式</a:t>
            </a:r>
          </a:p>
        </p:txBody>
      </p:sp>
      <p:grpSp>
        <p:nvGrpSpPr>
          <p:cNvPr id="42" name="Group 3"/>
          <p:cNvGrpSpPr>
            <a:grpSpLocks/>
          </p:cNvGrpSpPr>
          <p:nvPr/>
        </p:nvGrpSpPr>
        <p:grpSpPr bwMode="auto">
          <a:xfrm>
            <a:off x="2097121" y="4055185"/>
            <a:ext cx="7996237" cy="2649537"/>
            <a:chOff x="368" y="2160"/>
            <a:chExt cx="5037" cy="1669"/>
          </a:xfrm>
        </p:grpSpPr>
        <p:grpSp>
          <p:nvGrpSpPr>
            <p:cNvPr id="43" name="Group 4"/>
            <p:cNvGrpSpPr>
              <a:grpSpLocks/>
            </p:cNvGrpSpPr>
            <p:nvPr/>
          </p:nvGrpSpPr>
          <p:grpSpPr bwMode="auto">
            <a:xfrm>
              <a:off x="368" y="2160"/>
              <a:ext cx="5037" cy="1138"/>
              <a:chOff x="240" y="2138"/>
              <a:chExt cx="5223" cy="1296"/>
            </a:xfrm>
          </p:grpSpPr>
          <p:pic>
            <p:nvPicPr>
              <p:cNvPr id="45" name="Picture 5" descr="NA01441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 y="2138"/>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6"/>
              <p:cNvSpPr>
                <a:spLocks noChangeArrowheads="1"/>
              </p:cNvSpPr>
              <p:nvPr/>
            </p:nvSpPr>
            <p:spPr bwMode="auto">
              <a:xfrm>
                <a:off x="1200" y="2282"/>
                <a:ext cx="768" cy="432"/>
              </a:xfrm>
              <a:prstGeom prst="rect">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rPr>
                  <a:t>摄像头</a:t>
                </a:r>
              </a:p>
            </p:txBody>
          </p:sp>
          <p:sp>
            <p:nvSpPr>
              <p:cNvPr id="47" name="Rectangle 7"/>
              <p:cNvSpPr>
                <a:spLocks noChangeArrowheads="1"/>
              </p:cNvSpPr>
              <p:nvPr/>
            </p:nvSpPr>
            <p:spPr bwMode="auto">
              <a:xfrm>
                <a:off x="1008" y="3002"/>
                <a:ext cx="1104" cy="432"/>
              </a:xfrm>
              <a:prstGeom prst="rect">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rPr>
                  <a:t>预处理</a:t>
                </a:r>
              </a:p>
            </p:txBody>
          </p:sp>
          <p:sp>
            <p:nvSpPr>
              <p:cNvPr id="48" name="Rectangle 8"/>
              <p:cNvSpPr>
                <a:spLocks noChangeArrowheads="1"/>
              </p:cNvSpPr>
              <p:nvPr/>
            </p:nvSpPr>
            <p:spPr bwMode="auto">
              <a:xfrm>
                <a:off x="2496" y="3002"/>
                <a:ext cx="1152" cy="432"/>
              </a:xfrm>
              <a:prstGeom prst="rect">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rPr>
                  <a:t>模式的表示</a:t>
                </a:r>
              </a:p>
            </p:txBody>
          </p:sp>
          <p:sp>
            <p:nvSpPr>
              <p:cNvPr id="49" name="Rectangle 9"/>
              <p:cNvSpPr>
                <a:spLocks noChangeArrowheads="1"/>
              </p:cNvSpPr>
              <p:nvPr/>
            </p:nvSpPr>
            <p:spPr bwMode="auto">
              <a:xfrm>
                <a:off x="3984" y="3002"/>
                <a:ext cx="864" cy="432"/>
              </a:xfrm>
              <a:prstGeom prst="rect">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rPr>
                  <a:t>识别</a:t>
                </a:r>
              </a:p>
            </p:txBody>
          </p:sp>
          <p:sp>
            <p:nvSpPr>
              <p:cNvPr id="50" name="Line 10"/>
              <p:cNvSpPr>
                <a:spLocks noChangeShapeType="1"/>
              </p:cNvSpPr>
              <p:nvPr/>
            </p:nvSpPr>
            <p:spPr bwMode="auto">
              <a:xfrm>
                <a:off x="816" y="2474"/>
                <a:ext cx="38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a:ln>
                    <a:noFill/>
                  </a:ln>
                  <a:solidFill>
                    <a:srgbClr val="990099"/>
                  </a:solidFill>
                  <a:effectLst/>
                  <a:uLnTx/>
                  <a:uFillTx/>
                  <a:latin typeface="Arial" panose="020B0604020202020204" pitchFamily="34" charset="0"/>
                  <a:ea typeface="楷体_GB2312" pitchFamily="49" charset="-122"/>
                </a:endParaRPr>
              </a:p>
            </p:txBody>
          </p:sp>
          <p:sp>
            <p:nvSpPr>
              <p:cNvPr id="51" name="Line 11"/>
              <p:cNvSpPr>
                <a:spLocks noChangeShapeType="1"/>
              </p:cNvSpPr>
              <p:nvPr/>
            </p:nvSpPr>
            <p:spPr bwMode="auto">
              <a:xfrm>
                <a:off x="1584" y="2714"/>
                <a:ext cx="0" cy="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a:ln>
                    <a:noFill/>
                  </a:ln>
                  <a:solidFill>
                    <a:srgbClr val="990099"/>
                  </a:solidFill>
                  <a:effectLst/>
                  <a:uLnTx/>
                  <a:uFillTx/>
                  <a:latin typeface="Arial" panose="020B0604020202020204" pitchFamily="34" charset="0"/>
                  <a:ea typeface="楷体_GB2312" pitchFamily="49" charset="-122"/>
                </a:endParaRPr>
              </a:p>
            </p:txBody>
          </p:sp>
          <p:sp>
            <p:nvSpPr>
              <p:cNvPr id="52" name="Line 12"/>
              <p:cNvSpPr>
                <a:spLocks noChangeShapeType="1"/>
              </p:cNvSpPr>
              <p:nvPr/>
            </p:nvSpPr>
            <p:spPr bwMode="auto">
              <a:xfrm>
                <a:off x="2109" y="3203"/>
                <a:ext cx="38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a:ln>
                    <a:noFill/>
                  </a:ln>
                  <a:solidFill>
                    <a:srgbClr val="990099"/>
                  </a:solidFill>
                  <a:effectLst/>
                  <a:uLnTx/>
                  <a:uFillTx/>
                  <a:latin typeface="Arial" panose="020B0604020202020204" pitchFamily="34" charset="0"/>
                  <a:ea typeface="楷体_GB2312" pitchFamily="49" charset="-122"/>
                </a:endParaRPr>
              </a:p>
            </p:txBody>
          </p:sp>
          <p:sp>
            <p:nvSpPr>
              <p:cNvPr id="53" name="Line 13"/>
              <p:cNvSpPr>
                <a:spLocks noChangeShapeType="1"/>
              </p:cNvSpPr>
              <p:nvPr/>
            </p:nvSpPr>
            <p:spPr bwMode="auto">
              <a:xfrm>
                <a:off x="3647" y="3193"/>
                <a:ext cx="33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a:ln>
                    <a:noFill/>
                  </a:ln>
                  <a:solidFill>
                    <a:srgbClr val="990099"/>
                  </a:solidFill>
                  <a:effectLst/>
                  <a:uLnTx/>
                  <a:uFillTx/>
                  <a:latin typeface="Arial" panose="020B0604020202020204" pitchFamily="34" charset="0"/>
                  <a:ea typeface="楷体_GB2312" pitchFamily="49" charset="-122"/>
                </a:endParaRPr>
              </a:p>
            </p:txBody>
          </p:sp>
          <p:sp>
            <p:nvSpPr>
              <p:cNvPr id="54" name="Line 14"/>
              <p:cNvSpPr>
                <a:spLocks noChangeShapeType="1"/>
              </p:cNvSpPr>
              <p:nvPr/>
            </p:nvSpPr>
            <p:spPr bwMode="auto">
              <a:xfrm>
                <a:off x="4848" y="3194"/>
                <a:ext cx="52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a:ln>
                    <a:noFill/>
                  </a:ln>
                  <a:solidFill>
                    <a:srgbClr val="990099"/>
                  </a:solidFill>
                  <a:effectLst/>
                  <a:uLnTx/>
                  <a:uFillTx/>
                  <a:latin typeface="Arial" panose="020B0604020202020204" pitchFamily="34" charset="0"/>
                  <a:ea typeface="楷体_GB2312" pitchFamily="49" charset="-122"/>
                </a:endParaRPr>
              </a:p>
            </p:txBody>
          </p:sp>
          <p:sp>
            <p:nvSpPr>
              <p:cNvPr id="55" name="Text Box 15"/>
              <p:cNvSpPr txBox="1">
                <a:spLocks noChangeArrowheads="1"/>
              </p:cNvSpPr>
              <p:nvPr/>
            </p:nvSpPr>
            <p:spPr bwMode="auto">
              <a:xfrm>
                <a:off x="5039" y="2866"/>
                <a:ext cx="424"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输出</a:t>
                </a:r>
              </a:p>
            </p:txBody>
          </p:sp>
          <p:sp>
            <p:nvSpPr>
              <p:cNvPr id="56" name="Rectangle 16"/>
              <p:cNvSpPr>
                <a:spLocks noChangeArrowheads="1"/>
              </p:cNvSpPr>
              <p:nvPr/>
            </p:nvSpPr>
            <p:spPr bwMode="auto">
              <a:xfrm>
                <a:off x="3840" y="2282"/>
                <a:ext cx="1152" cy="432"/>
              </a:xfrm>
              <a:prstGeom prst="rect">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rPr>
                  <a:t>参考模式库</a:t>
                </a:r>
              </a:p>
            </p:txBody>
          </p:sp>
          <p:sp>
            <p:nvSpPr>
              <p:cNvPr id="57" name="Line 17"/>
              <p:cNvSpPr>
                <a:spLocks noChangeShapeType="1"/>
              </p:cNvSpPr>
              <p:nvPr/>
            </p:nvSpPr>
            <p:spPr bwMode="auto">
              <a:xfrm>
                <a:off x="4416" y="2714"/>
                <a:ext cx="0" cy="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a:ln>
                    <a:noFill/>
                  </a:ln>
                  <a:solidFill>
                    <a:srgbClr val="990099"/>
                  </a:solidFill>
                  <a:effectLst/>
                  <a:uLnTx/>
                  <a:uFillTx/>
                  <a:latin typeface="Arial" panose="020B0604020202020204" pitchFamily="34" charset="0"/>
                  <a:ea typeface="楷体_GB2312" pitchFamily="49" charset="-122"/>
                </a:endParaRPr>
              </a:p>
            </p:txBody>
          </p:sp>
        </p:grpSp>
        <p:sp>
          <p:nvSpPr>
            <p:cNvPr id="44" name="Text Box 18"/>
            <p:cNvSpPr txBox="1">
              <a:spLocks noChangeArrowheads="1"/>
            </p:cNvSpPr>
            <p:nvPr/>
          </p:nvSpPr>
          <p:spPr bwMode="auto">
            <a:xfrm>
              <a:off x="2176" y="3538"/>
              <a:ext cx="16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模式识别通用过程</a:t>
              </a:r>
            </a:p>
          </p:txBody>
        </p:sp>
      </p:grpSp>
      <p:pic>
        <p:nvPicPr>
          <p:cNvPr id="21" name="图片 20"/>
          <p:cNvPicPr>
            <a:picLocks noChangeAspect="1"/>
          </p:cNvPicPr>
          <p:nvPr/>
        </p:nvPicPr>
        <p:blipFill>
          <a:blip r:embed="rId3"/>
          <a:stretch>
            <a:fillRect/>
          </a:stretch>
        </p:blipFill>
        <p:spPr>
          <a:xfrm>
            <a:off x="8704139" y="1458671"/>
            <a:ext cx="3487861" cy="2369726"/>
          </a:xfrm>
          <a:prstGeom prst="rect">
            <a:avLst/>
          </a:prstGeom>
        </p:spPr>
      </p:pic>
    </p:spTree>
    <p:extLst>
      <p:ext uri="{BB962C8B-B14F-4D97-AF65-F5344CB8AC3E}">
        <p14:creationId xmlns:p14="http://schemas.microsoft.com/office/powerpoint/2010/main" val="35925070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61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4"/>
            <a:ext cx="9980684" cy="2640702"/>
          </a:xfrm>
        </p:spPr>
        <p:txBody>
          <a:bodyPr>
            <a:normAutofit/>
          </a:bodyPr>
          <a:lstStyle/>
          <a:p>
            <a:pPr marL="0" indent="0">
              <a:lnSpc>
                <a:spcPct val="120000"/>
              </a:lnSpc>
              <a:buNone/>
              <a:defRPr/>
            </a:pPr>
            <a:r>
              <a:rPr lang="zh-CN" altLang="en-US" sz="2600" b="1" dirty="0">
                <a:solidFill>
                  <a:srgbClr val="0000FF"/>
                </a:solidFill>
              </a:rPr>
              <a:t>研究领域十一：计算机视觉</a:t>
            </a:r>
            <a:endParaRPr lang="en-US" altLang="zh-CN" sz="2600" b="1" dirty="0">
              <a:solidFill>
                <a:srgbClr val="0000FF"/>
              </a:solidFill>
            </a:endParaRP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图像处理  →  图像理解 → 机器视觉</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低层视觉与高层视觉 </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热门研究领域</a:t>
            </a:r>
          </a:p>
        </p:txBody>
      </p:sp>
      <p:pic>
        <p:nvPicPr>
          <p:cNvPr id="21" name="Picture 5" descr="ph144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441" y="4119904"/>
            <a:ext cx="2232025"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6"/>
          <p:cNvSpPr>
            <a:spLocks noChangeArrowheads="1"/>
          </p:cNvSpPr>
          <p:nvPr/>
        </p:nvSpPr>
        <p:spPr bwMode="auto">
          <a:xfrm>
            <a:off x="3041590" y="6271457"/>
            <a:ext cx="2430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r>
              <a:rPr lang="zh-CN" altLang="en-US" sz="2400" b="0" dirty="0">
                <a:solidFill>
                  <a:schemeClr val="tx1"/>
                </a:solidFill>
                <a:latin typeface="微软雅黑" panose="020B0503020204020204" pitchFamily="34" charset="-122"/>
                <a:ea typeface="微软雅黑" panose="020B0503020204020204" pitchFamily="34" charset="-122"/>
              </a:rPr>
              <a:t>月兔月球自主车 </a:t>
            </a:r>
          </a:p>
        </p:txBody>
      </p:sp>
      <p:sp>
        <p:nvSpPr>
          <p:cNvPr id="23" name="Rectangle 7"/>
          <p:cNvSpPr>
            <a:spLocks noChangeArrowheads="1"/>
          </p:cNvSpPr>
          <p:nvPr/>
        </p:nvSpPr>
        <p:spPr bwMode="auto">
          <a:xfrm>
            <a:off x="6170553" y="6271457"/>
            <a:ext cx="3353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r>
              <a:rPr lang="zh-CN" altLang="en-US" sz="2400" b="0" dirty="0">
                <a:solidFill>
                  <a:schemeClr val="tx1"/>
                </a:solidFill>
                <a:latin typeface="微软雅黑" panose="020B0503020204020204" pitchFamily="34" charset="-122"/>
                <a:ea typeface="微软雅黑" panose="020B0503020204020204" pitchFamily="34" charset="-122"/>
              </a:rPr>
              <a:t>带有视觉的越野自主车 </a:t>
            </a:r>
          </a:p>
        </p:txBody>
      </p:sp>
      <p:pic>
        <p:nvPicPr>
          <p:cNvPr id="2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103" y="4101196"/>
            <a:ext cx="2681288" cy="21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l="28696" t="17708" r="19179" b="12639"/>
          <a:stretch>
            <a:fillRect/>
          </a:stretch>
        </p:blipFill>
        <p:spPr bwMode="auto">
          <a:xfrm>
            <a:off x="6680062" y="1460494"/>
            <a:ext cx="4405520" cy="259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3489648"/>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62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3"/>
            <a:ext cx="9980684" cy="3560081"/>
          </a:xfrm>
        </p:spPr>
        <p:txBody>
          <a:bodyPr>
            <a:normAutofit lnSpcReduction="10000"/>
          </a:bodyPr>
          <a:lstStyle/>
          <a:p>
            <a:pPr marL="0" indent="0">
              <a:lnSpc>
                <a:spcPct val="120000"/>
              </a:lnSpc>
              <a:buNone/>
              <a:defRPr/>
            </a:pPr>
            <a:r>
              <a:rPr lang="zh-CN" altLang="en-US" sz="2600" b="1" dirty="0">
                <a:solidFill>
                  <a:srgbClr val="0000FF"/>
                </a:solidFill>
              </a:rPr>
              <a:t>研究领域十二：神经网络</a:t>
            </a:r>
            <a:endParaRPr lang="en-US" altLang="zh-CN" sz="2600" b="1" dirty="0">
              <a:solidFill>
                <a:srgbClr val="0000FF"/>
              </a:solidFill>
            </a:endParaRP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用神经网络处理直觉和形象思维信息具有比传统处理方式好得多的效果。对人脑神经元和人工神经网络的研究，可能创造出新一代人工智能机</a:t>
            </a:r>
            <a:r>
              <a:rPr lang="en-US" altLang="zh-CN" sz="2400" dirty="0">
                <a:solidFill>
                  <a:srgbClr val="000000"/>
                </a:solidFill>
              </a:rPr>
              <a:t>——</a:t>
            </a:r>
            <a:r>
              <a:rPr lang="zh-CN" altLang="en-US" sz="2400" dirty="0">
                <a:solidFill>
                  <a:srgbClr val="000000"/>
                </a:solidFill>
              </a:rPr>
              <a:t>神经计算机。</a:t>
            </a:r>
            <a:endParaRPr lang="en-US" altLang="zh-CN" sz="2400" dirty="0">
              <a:solidFill>
                <a:srgbClr val="000000"/>
              </a:solidFill>
            </a:endParaRP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对神经网络模型、算法、理论分析和硬件实现的大量研究，为神经网络计算机走向应用提供了物质基础。人们期望神经计算机将重建人脑的结构，极大地提高信息处理能力，在更多方面取代传统的计算机。</a:t>
            </a:r>
          </a:p>
        </p:txBody>
      </p:sp>
      <p:pic>
        <p:nvPicPr>
          <p:cNvPr id="9" name="图片 8"/>
          <p:cNvPicPr>
            <a:picLocks noChangeAspect="1"/>
          </p:cNvPicPr>
          <p:nvPr/>
        </p:nvPicPr>
        <p:blipFill>
          <a:blip r:embed="rId2"/>
          <a:stretch>
            <a:fillRect/>
          </a:stretch>
        </p:blipFill>
        <p:spPr>
          <a:xfrm>
            <a:off x="3409278" y="4899804"/>
            <a:ext cx="5371923" cy="1958196"/>
          </a:xfrm>
          <a:prstGeom prst="rect">
            <a:avLst/>
          </a:prstGeom>
        </p:spPr>
      </p:pic>
    </p:spTree>
    <p:extLst>
      <p:ext uri="{BB962C8B-B14F-4D97-AF65-F5344CB8AC3E}">
        <p14:creationId xmlns:p14="http://schemas.microsoft.com/office/powerpoint/2010/main" val="10330427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63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3"/>
            <a:ext cx="9980684" cy="3560081"/>
          </a:xfrm>
        </p:spPr>
        <p:txBody>
          <a:bodyPr>
            <a:normAutofit lnSpcReduction="10000"/>
          </a:bodyPr>
          <a:lstStyle/>
          <a:p>
            <a:pPr marL="0" indent="0">
              <a:lnSpc>
                <a:spcPct val="120000"/>
              </a:lnSpc>
              <a:buNone/>
              <a:defRPr/>
            </a:pPr>
            <a:r>
              <a:rPr lang="zh-CN" altLang="en-US" sz="2600" b="1" dirty="0">
                <a:solidFill>
                  <a:srgbClr val="0000FF"/>
                </a:solidFill>
              </a:rPr>
              <a:t>研究领域十三：智能控制</a:t>
            </a:r>
            <a:endParaRPr lang="en-US" altLang="zh-CN" sz="2600" b="1" dirty="0">
              <a:solidFill>
                <a:srgbClr val="0000FF"/>
              </a:solidFill>
            </a:endParaRP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一类无需</a:t>
            </a:r>
            <a:r>
              <a:rPr lang="en-US" altLang="zh-CN" sz="2400" dirty="0">
                <a:solidFill>
                  <a:srgbClr val="000000"/>
                </a:solidFill>
              </a:rPr>
              <a:t>(</a:t>
            </a:r>
            <a:r>
              <a:rPr lang="zh-CN" altLang="en-US" sz="2400" dirty="0">
                <a:solidFill>
                  <a:srgbClr val="000000"/>
                </a:solidFill>
              </a:rPr>
              <a:t>或需要尽可能少的</a:t>
            </a:r>
            <a:r>
              <a:rPr lang="en-US" altLang="zh-CN" sz="2400" dirty="0">
                <a:solidFill>
                  <a:srgbClr val="000000"/>
                </a:solidFill>
              </a:rPr>
              <a:t>)</a:t>
            </a:r>
            <a:r>
              <a:rPr lang="zh-CN" altLang="en-US" sz="2400" dirty="0">
                <a:solidFill>
                  <a:srgbClr val="000000"/>
                </a:solidFill>
              </a:rPr>
              <a:t>人的干预就能够独立地驱动智能机器实现其目标的自动控制 </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能控制是同时具有以知识表示的非数学广义世界模型和数学公式模型表示的混合控制过程，也往往是含有复杂性、不完全性、模糊性或不确定性以及不存在已知算法的非数学过程，并以知识进行推理，以启发来引导求解过程。</a:t>
            </a:r>
          </a:p>
        </p:txBody>
      </p:sp>
      <p:pic>
        <p:nvPicPr>
          <p:cNvPr id="6" name="Picture 6" descr="2010111214023042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222" y="4873625"/>
            <a:ext cx="25717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Intelligent Control封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035" y="4787900"/>
            <a:ext cx="1376362"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智能控制 封面"/>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460" y="4787900"/>
            <a:ext cx="141287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4457298"/>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64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3"/>
            <a:ext cx="3398091" cy="2697439"/>
          </a:xfrm>
        </p:spPr>
        <p:txBody>
          <a:bodyPr>
            <a:normAutofit/>
          </a:bodyPr>
          <a:lstStyle/>
          <a:p>
            <a:pPr marL="0" indent="0">
              <a:lnSpc>
                <a:spcPct val="120000"/>
              </a:lnSpc>
              <a:buNone/>
              <a:defRPr/>
            </a:pPr>
            <a:r>
              <a:rPr lang="zh-CN" altLang="en-US" sz="2600" b="1" dirty="0">
                <a:solidFill>
                  <a:srgbClr val="0000FF"/>
                </a:solidFill>
              </a:rPr>
              <a:t>其他研究与应用领域</a:t>
            </a:r>
            <a:endParaRPr lang="en-US" altLang="zh-CN" sz="2600" b="1" dirty="0">
              <a:solidFill>
                <a:srgbClr val="0000FF"/>
              </a:solidFill>
            </a:endParaRP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智能调度与指挥</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智能检索</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系统与语言工具</a:t>
            </a:r>
          </a:p>
        </p:txBody>
      </p:sp>
      <p:pic>
        <p:nvPicPr>
          <p:cNvPr id="9" name="Picture 4" descr="ANd9GcTTRoPvO3CQK3mtxnqUpBT4HAWJL07YIAvEGcJCqM200go-dLZ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469" y="2280578"/>
            <a:ext cx="267652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ANd9GcQmUOkcvqvG0AxeRzX24anurpQ7AyGxHoZ5uz6L1nDEeoQTHvtxj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481" y="2280578"/>
            <a:ext cx="1435100"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ANd9GcQXo3UJwmtcmc-t3cs0P3CLSGNPqbA00s2ctW1d8jblP8hByLQ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531" y="4223678"/>
            <a:ext cx="273685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2011061615550318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1219" y="4439578"/>
            <a:ext cx="20891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323261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65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1.7  </a:t>
            </a:r>
            <a:r>
              <a:rPr lang="zh-CN" altLang="en-US" b="1" dirty="0">
                <a:solidFill>
                  <a:srgbClr val="0000FF"/>
                </a:solidFill>
                <a:cs typeface="+mn-cs"/>
              </a:rPr>
              <a:t>人工智能的研究与应用领域</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3"/>
            <a:ext cx="3915676" cy="3732609"/>
          </a:xfrm>
        </p:spPr>
        <p:txBody>
          <a:bodyPr>
            <a:normAutofit lnSpcReduction="10000"/>
          </a:bodyPr>
          <a:lstStyle/>
          <a:p>
            <a:pPr marL="0" indent="0">
              <a:lnSpc>
                <a:spcPct val="120000"/>
              </a:lnSpc>
              <a:buNone/>
              <a:defRPr/>
            </a:pPr>
            <a:r>
              <a:rPr lang="zh-CN" altLang="en-US" sz="2600" b="1" dirty="0">
                <a:solidFill>
                  <a:srgbClr val="0000FF"/>
                </a:solidFill>
              </a:rPr>
              <a:t>人工智能应用领域</a:t>
            </a:r>
            <a:endParaRPr lang="en-US" altLang="zh-CN" sz="2600" b="1" dirty="0">
              <a:solidFill>
                <a:srgbClr val="0000FF"/>
              </a:solidFill>
            </a:endParaRP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智能制造</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智慧医疗</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智慧农业</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智能金融</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智能交通与智能驾驶</a:t>
            </a:r>
          </a:p>
        </p:txBody>
      </p:sp>
      <p:sp>
        <p:nvSpPr>
          <p:cNvPr id="10" name="Rectangle 3">
            <a:extLst>
              <a:ext uri="{FF2B5EF4-FFF2-40B4-BE49-F238E27FC236}">
                <a16:creationId xmlns:a16="http://schemas.microsoft.com/office/drawing/2014/main" id="{12A03419-E6FF-4114-9DA5-2A1993EECD9D}"/>
              </a:ext>
            </a:extLst>
          </p:cNvPr>
          <p:cNvSpPr txBox="1">
            <a:spLocks noChangeArrowheads="1"/>
          </p:cNvSpPr>
          <p:nvPr/>
        </p:nvSpPr>
        <p:spPr>
          <a:xfrm>
            <a:off x="5570506" y="2038462"/>
            <a:ext cx="3915676" cy="2576669"/>
          </a:xfrm>
          <a:prstGeom prst="rect">
            <a:avLst/>
          </a:prstGeom>
        </p:spPr>
        <p:txBody>
          <a:bodyPr vert="horz" lIns="0" tIns="45720" rIns="0" bIns="45720" rtlCol="0">
            <a:normAutofit/>
          </a:bodyPr>
          <a:lstStyle>
            <a:lvl1pPr marL="355600" indent="-355600" algn="l" rtl="0" eaLnBrk="1" fontAlgn="base" hangingPunct="1">
              <a:lnSpc>
                <a:spcPct val="90000"/>
              </a:lnSpc>
              <a:spcBef>
                <a:spcPts val="1800"/>
              </a:spcBef>
              <a:spcAft>
                <a:spcPct val="0"/>
              </a:spcAft>
              <a:buFont typeface="Wingdings" panose="05000000000000000000" pitchFamily="2" charset="2"/>
              <a:buChar char="n"/>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9pPr>
          </a:lstStyle>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智慧城市</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智能家居</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智能管理</a:t>
            </a:r>
          </a:p>
          <a:p>
            <a:pPr>
              <a:lnSpc>
                <a:spcPct val="120000"/>
              </a:lnSpc>
              <a:buClr>
                <a:srgbClr val="00FFFF"/>
              </a:buClr>
              <a:buSzPct val="90000"/>
              <a:buFont typeface="Wingdings" panose="05000000000000000000" pitchFamily="2" charset="2"/>
              <a:buChar char="v"/>
            </a:pPr>
            <a:r>
              <a:rPr lang="zh-CN" altLang="en-US" sz="2400" dirty="0">
                <a:solidFill>
                  <a:srgbClr val="000000"/>
                </a:solidFill>
              </a:rPr>
              <a:t>智能经济</a:t>
            </a:r>
          </a:p>
        </p:txBody>
      </p:sp>
    </p:spTree>
    <p:extLst>
      <p:ext uri="{BB962C8B-B14F-4D97-AF65-F5344CB8AC3E}">
        <p14:creationId xmlns:p14="http://schemas.microsoft.com/office/powerpoint/2010/main" val="1946365024"/>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66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zh-CN" altLang="en-US" b="1" dirty="0">
                <a:solidFill>
                  <a:srgbClr val="0000FF"/>
                </a:solidFill>
                <a:cs typeface="+mn-cs"/>
              </a:rPr>
              <a:t>本章小结</a:t>
            </a:r>
            <a:endParaRPr lang="zh-CN" altLang="zh-CN" b="1" dirty="0">
              <a:solidFill>
                <a:srgbClr val="0000FF"/>
              </a:solidFill>
              <a:cs typeface="+mn-cs"/>
            </a:endParaRPr>
          </a:p>
        </p:txBody>
      </p:sp>
      <p:sp>
        <p:nvSpPr>
          <p:cNvPr id="8"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898" y="1460493"/>
            <a:ext cx="9980684" cy="4405469"/>
          </a:xfrm>
        </p:spPr>
        <p:txBody>
          <a:bodyPr>
            <a:normAutofit/>
          </a:bodyPr>
          <a:lstStyle/>
          <a:p>
            <a:pPr algn="just">
              <a:lnSpc>
                <a:spcPct val="120000"/>
              </a:lnSpc>
              <a:buClr>
                <a:srgbClr val="00FFFF"/>
              </a:buClr>
              <a:buSzPct val="90000"/>
              <a:buFont typeface="Wingdings" panose="05000000000000000000" pitchFamily="2" charset="2"/>
              <a:buChar char="v"/>
            </a:pPr>
            <a:r>
              <a:rPr lang="zh-CN" altLang="en-US" sz="2400" dirty="0">
                <a:solidFill>
                  <a:srgbClr val="000000"/>
                </a:solidFill>
              </a:rPr>
              <a:t>任何新生事物的成长都不是一帆风顺的。在科学上，每当一门新科学或新学科诞生时或一种新思想问世时，也往往要遭到种种非议和反对 。人工智能也不例外。 </a:t>
            </a:r>
          </a:p>
          <a:p>
            <a:pPr algn="just">
              <a:lnSpc>
                <a:spcPct val="120000"/>
              </a:lnSpc>
              <a:buClr>
                <a:srgbClr val="00FFFF"/>
              </a:buClr>
              <a:buSzPct val="90000"/>
              <a:buFont typeface="Wingdings" panose="05000000000000000000" pitchFamily="2" charset="2"/>
              <a:buChar char="v"/>
            </a:pPr>
            <a:r>
              <a:rPr lang="zh-CN" altLang="en-US" sz="2400" dirty="0">
                <a:solidFill>
                  <a:srgbClr val="000000"/>
                </a:solidFill>
              </a:rPr>
              <a:t>人工智能各个学派只有携手合作，取长补短，寻找解决问题的集成理论和方法，才能使人工智能取得更好和更大的发展，共创人工智能新时代的辉煌篇章！ </a:t>
            </a:r>
          </a:p>
          <a:p>
            <a:pPr algn="just">
              <a:lnSpc>
                <a:spcPct val="120000"/>
              </a:lnSpc>
              <a:buClr>
                <a:srgbClr val="00FFFF"/>
              </a:buClr>
              <a:buSzPct val="90000"/>
              <a:buFont typeface="Wingdings" panose="05000000000000000000" pitchFamily="2" charset="2"/>
              <a:buChar char="v"/>
            </a:pPr>
            <a:r>
              <a:rPr lang="zh-CN" altLang="en-US" sz="2400" dirty="0">
                <a:solidFill>
                  <a:srgbClr val="000000"/>
                </a:solidFill>
              </a:rPr>
              <a:t>尽管需要付出辛勤劳动和昂贵代价，需要好几代人的持续奋斗 ，人工智能的明天一定更美好。</a:t>
            </a:r>
          </a:p>
        </p:txBody>
      </p:sp>
    </p:spTree>
    <p:extLst>
      <p:ext uri="{BB962C8B-B14F-4D97-AF65-F5344CB8AC3E}">
        <p14:creationId xmlns:p14="http://schemas.microsoft.com/office/powerpoint/2010/main" val="3978974054"/>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3FDFE-25F8-4795-B860-F3376D717071}"/>
              </a:ext>
            </a:extLst>
          </p:cNvPr>
          <p:cNvSpPr>
            <a:spLocks noGrp="1"/>
          </p:cNvSpPr>
          <p:nvPr>
            <p:ph type="ctrTitle"/>
          </p:nvPr>
        </p:nvSpPr>
        <p:spPr>
          <a:xfrm>
            <a:off x="635000" y="2058988"/>
            <a:ext cx="10923588" cy="1981200"/>
          </a:xfrm>
        </p:spPr>
        <p:txBody>
          <a:bodyPr>
            <a:normAutofit/>
          </a:bodyPr>
          <a:lstStyle/>
          <a:p>
            <a:pPr fontAlgn="auto">
              <a:lnSpc>
                <a:spcPct val="150000"/>
              </a:lnSpc>
              <a:spcAft>
                <a:spcPts val="0"/>
              </a:spcAft>
              <a:defRPr/>
            </a:pPr>
            <a:r>
              <a:rPr lang="zh-CN" altLang="en-US" sz="4800" dirty="0">
                <a:solidFill>
                  <a:schemeClr val="tx2"/>
                </a:solidFill>
              </a:rPr>
              <a:t>欢迎交流讨论！</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zh-CN" altLang="en-US" b="1" dirty="0">
                <a:solidFill>
                  <a:srgbClr val="0000FF"/>
                </a:solidFill>
                <a:cs typeface="+mn-cs"/>
              </a:rPr>
              <a:t>知识（</a:t>
            </a:r>
            <a:r>
              <a:rPr lang="en-US" altLang="zh-CN" b="1" dirty="0">
                <a:solidFill>
                  <a:srgbClr val="0000FF"/>
                </a:solidFill>
              </a:rPr>
              <a:t> Knowledge </a:t>
            </a:r>
            <a:r>
              <a:rPr lang="zh-CN" altLang="en-US" b="1" dirty="0">
                <a:solidFill>
                  <a:srgbClr val="0000FF"/>
                </a:solidFill>
                <a:cs typeface="+mn-cs"/>
              </a:rPr>
              <a:t>）</a:t>
            </a:r>
            <a:r>
              <a:rPr lang="en-US" altLang="zh-CN" b="1" dirty="0">
                <a:solidFill>
                  <a:srgbClr val="0000FF"/>
                </a:solidFill>
                <a:cs typeface="+mn-cs"/>
              </a:rPr>
              <a:t>&amp; </a:t>
            </a:r>
            <a:r>
              <a:rPr lang="zh-CN" altLang="en-US" b="1" dirty="0">
                <a:solidFill>
                  <a:srgbClr val="0000FF"/>
                </a:solidFill>
                <a:cs typeface="+mn-cs"/>
              </a:rPr>
              <a:t>智能（</a:t>
            </a:r>
            <a:r>
              <a:rPr lang="en-US" altLang="zh-CN" b="1" dirty="0">
                <a:solidFill>
                  <a:srgbClr val="0000FF"/>
                </a:solidFill>
              </a:rPr>
              <a:t>Intelligence</a:t>
            </a:r>
            <a:r>
              <a:rPr lang="zh-CN" altLang="en-US" b="1" dirty="0">
                <a:solidFill>
                  <a:srgbClr val="0000FF"/>
                </a:solidFill>
                <a:cs typeface="+mn-cs"/>
              </a:rPr>
              <a:t>）</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499"/>
            <a:ext cx="6536871" cy="5136243"/>
          </a:xfrm>
        </p:spPr>
        <p:txBody>
          <a:bodyPr>
            <a:normAutofit/>
          </a:bodyPr>
          <a:lstStyle/>
          <a:p>
            <a:pPr>
              <a:lnSpc>
                <a:spcPct val="110000"/>
              </a:lnSpc>
              <a:buFont typeface="Wingdings" panose="05000000000000000000" pitchFamily="2" charset="2"/>
              <a:buChar char="Ø"/>
            </a:pPr>
            <a:r>
              <a:rPr lang="zh-CN" altLang="en-US" sz="2600" b="1" dirty="0">
                <a:solidFill>
                  <a:srgbClr val="0000FF"/>
                </a:solidFill>
              </a:rPr>
              <a:t>知识</a:t>
            </a:r>
            <a:r>
              <a:rPr lang="zh-CN" altLang="en-US" sz="2400" dirty="0"/>
              <a:t>    人们通过体验、学习或联想而知晓的对客观世界规律性的</a:t>
            </a:r>
            <a:r>
              <a:rPr lang="zh-CN" altLang="en-US" sz="2400" b="1" dirty="0">
                <a:solidFill>
                  <a:srgbClr val="FF0000"/>
                </a:solidFill>
              </a:rPr>
              <a:t>认识</a:t>
            </a:r>
            <a:r>
              <a:rPr lang="zh-CN" altLang="en-US" sz="2400" dirty="0"/>
              <a:t>，包括事实、条件、过程、规则、关系和规律等。</a:t>
            </a:r>
            <a:endParaRPr lang="en-US" altLang="zh-CN" sz="2400" dirty="0"/>
          </a:p>
          <a:p>
            <a:pPr marL="0" indent="0">
              <a:lnSpc>
                <a:spcPct val="110000"/>
              </a:lnSpc>
              <a:buNone/>
            </a:pPr>
            <a:endParaRPr lang="zh-CN" altLang="en-US" sz="1200" dirty="0"/>
          </a:p>
          <a:p>
            <a:pPr>
              <a:lnSpc>
                <a:spcPct val="110000"/>
              </a:lnSpc>
              <a:buFont typeface="Wingdings" panose="05000000000000000000" pitchFamily="2" charset="2"/>
              <a:buChar char="Ø"/>
            </a:pPr>
            <a:r>
              <a:rPr lang="zh-CN" altLang="en-US" sz="2600" b="1" dirty="0">
                <a:solidFill>
                  <a:srgbClr val="0000FF"/>
                </a:solidFill>
              </a:rPr>
              <a:t>智能</a:t>
            </a:r>
            <a:r>
              <a:rPr lang="zh-CN" altLang="en-US" sz="2400" dirty="0"/>
              <a:t>    一种应用知识对一定环境或问题进行处理的</a:t>
            </a:r>
            <a:r>
              <a:rPr lang="zh-CN" altLang="en-US" sz="2400" b="1" dirty="0">
                <a:solidFill>
                  <a:srgbClr val="FF0000"/>
                </a:solidFill>
              </a:rPr>
              <a:t>能力</a:t>
            </a:r>
            <a:r>
              <a:rPr lang="zh-CN" altLang="en-US" sz="2400" dirty="0"/>
              <a:t>或者进行抽象思考的</a:t>
            </a:r>
            <a:r>
              <a:rPr lang="zh-CN" altLang="en-US" sz="2400" b="1" dirty="0">
                <a:solidFill>
                  <a:srgbClr val="FF0000"/>
                </a:solidFill>
              </a:rPr>
              <a:t>能力</a:t>
            </a:r>
            <a:r>
              <a:rPr lang="zh-CN" altLang="en-US" sz="2400" dirty="0"/>
              <a:t>。</a:t>
            </a:r>
            <a:endParaRPr lang="en-US" altLang="zh-CN" sz="2400" dirty="0"/>
          </a:p>
          <a:p>
            <a:pPr marL="0" indent="0">
              <a:lnSpc>
                <a:spcPct val="110000"/>
              </a:lnSpc>
              <a:buNone/>
            </a:pPr>
            <a:endParaRPr lang="zh-CN" altLang="en-US" sz="1200" dirty="0"/>
          </a:p>
          <a:p>
            <a:pPr>
              <a:buFont typeface="Wingdings" panose="05000000000000000000" pitchFamily="2" charset="2"/>
              <a:buChar char="Ø"/>
            </a:pPr>
            <a:r>
              <a:rPr lang="zh-CN" altLang="en-US" sz="2600" b="1" dirty="0">
                <a:solidFill>
                  <a:srgbClr val="0000FF"/>
                </a:solidFill>
              </a:rPr>
              <a:t>智能机器</a:t>
            </a:r>
            <a:r>
              <a:rPr lang="zh-CN" altLang="en-US" sz="2400" dirty="0">
                <a:solidFill>
                  <a:srgbClr val="0000FF"/>
                </a:solidFill>
              </a:rPr>
              <a:t>    </a:t>
            </a:r>
            <a:r>
              <a:rPr lang="zh-CN" altLang="en-US" sz="2400" dirty="0"/>
              <a:t>能够在各类环境中</a:t>
            </a:r>
            <a:r>
              <a:rPr lang="zh-CN" altLang="en-US" sz="2400" b="1" dirty="0"/>
              <a:t>自主</a:t>
            </a:r>
            <a:r>
              <a:rPr lang="zh-CN" altLang="en-US" sz="2400" dirty="0"/>
              <a:t>地或交互地执行各种</a:t>
            </a:r>
            <a:r>
              <a:rPr lang="zh-CN" altLang="en-US" sz="2400" b="1" dirty="0">
                <a:solidFill>
                  <a:srgbClr val="FF0000"/>
                </a:solidFill>
              </a:rPr>
              <a:t>拟人任务</a:t>
            </a:r>
            <a:r>
              <a:rPr lang="zh-CN" altLang="en-US" sz="2400" dirty="0"/>
              <a:t>的机器。</a:t>
            </a:r>
          </a:p>
        </p:txBody>
      </p:sp>
      <p:pic>
        <p:nvPicPr>
          <p:cNvPr id="6" name="Picture 7" descr="013000001785181240357749498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0845" y="3244625"/>
            <a:ext cx="2357437"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20088803035729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269" y="1085850"/>
            <a:ext cx="2160587"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https://timgsa.baidu.com/timg?image&amp;quality=80&amp;size=b9999_10000&amp;sec=1601095930389&amp;di=b028aa32301ebf835e756b16ca2a72c2&amp;imgtype=0&amp;src=http%3A%2F%2Fwww.xbgk.com%2Fupload%2Fediter%2Fimage%2F20160302%2F145688911837889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007" y="4919212"/>
            <a:ext cx="2109788"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1952274"/>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zh-CN" altLang="en-US" b="1" dirty="0">
                <a:solidFill>
                  <a:srgbClr val="0000FF"/>
                </a:solidFill>
                <a:cs typeface="+mn-cs"/>
              </a:rPr>
              <a:t>人工智能的定义</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499"/>
            <a:ext cx="6536871" cy="5136243"/>
          </a:xfrm>
        </p:spPr>
        <p:txBody>
          <a:bodyPr>
            <a:normAutofit/>
          </a:bodyPr>
          <a:lstStyle/>
          <a:p>
            <a:pPr>
              <a:lnSpc>
                <a:spcPct val="110000"/>
              </a:lnSpc>
              <a:buFont typeface="Wingdings" panose="05000000000000000000" pitchFamily="2" charset="2"/>
              <a:buChar char="Ø"/>
            </a:pPr>
            <a:r>
              <a:rPr lang="en-US" altLang="zh-CN" sz="2600" b="1" dirty="0">
                <a:solidFill>
                  <a:srgbClr val="0000FF"/>
                </a:solidFill>
              </a:rPr>
              <a:t>AI (</a:t>
            </a:r>
            <a:r>
              <a:rPr lang="zh-CN" altLang="en-US" sz="2600" b="1" dirty="0">
                <a:solidFill>
                  <a:srgbClr val="0000FF"/>
                </a:solidFill>
              </a:rPr>
              <a:t>能力</a:t>
            </a:r>
            <a:r>
              <a:rPr lang="en-US" altLang="zh-CN" sz="2600" b="1" dirty="0">
                <a:solidFill>
                  <a:srgbClr val="0000FF"/>
                </a:solidFill>
              </a:rPr>
              <a:t>)     </a:t>
            </a:r>
            <a:r>
              <a:rPr lang="zh-CN" altLang="en-US" sz="2400" dirty="0"/>
              <a:t>智能机器所执行的通常与人类智能有关的</a:t>
            </a:r>
            <a:r>
              <a:rPr lang="zh-CN" altLang="en-US" sz="2400" b="1" dirty="0">
                <a:solidFill>
                  <a:srgbClr val="FF0000"/>
                </a:solidFill>
              </a:rPr>
              <a:t>智能行为</a:t>
            </a:r>
            <a:r>
              <a:rPr lang="zh-CN" altLang="en-US" sz="2400" dirty="0"/>
              <a:t>，如判断、推理、证明、识别、感知、理解、通信、设计、思考、规划、学习和问题求解等思维活动。</a:t>
            </a:r>
            <a:endParaRPr lang="en-US" altLang="zh-CN" sz="2400" dirty="0"/>
          </a:p>
          <a:p>
            <a:pPr marL="0" indent="0">
              <a:lnSpc>
                <a:spcPct val="110000"/>
              </a:lnSpc>
              <a:buNone/>
            </a:pPr>
            <a:r>
              <a:rPr lang="zh-CN" altLang="en-US" sz="2400" dirty="0"/>
              <a:t> </a:t>
            </a:r>
          </a:p>
          <a:p>
            <a:pPr>
              <a:lnSpc>
                <a:spcPct val="110000"/>
              </a:lnSpc>
              <a:buFont typeface="Wingdings" panose="05000000000000000000" pitchFamily="2" charset="2"/>
              <a:buChar char="Ø"/>
            </a:pPr>
            <a:r>
              <a:rPr lang="en-US" altLang="zh-CN" sz="2600" b="1" dirty="0">
                <a:solidFill>
                  <a:srgbClr val="0000FF"/>
                </a:solidFill>
              </a:rPr>
              <a:t>AI (</a:t>
            </a:r>
            <a:r>
              <a:rPr lang="zh-CN" altLang="en-US" sz="2600" b="1" dirty="0">
                <a:solidFill>
                  <a:srgbClr val="0000FF"/>
                </a:solidFill>
              </a:rPr>
              <a:t>学科</a:t>
            </a:r>
            <a:r>
              <a:rPr lang="en-US" altLang="zh-CN" sz="2600" b="1" dirty="0">
                <a:solidFill>
                  <a:srgbClr val="0000FF"/>
                </a:solidFill>
              </a:rPr>
              <a:t>)    </a:t>
            </a:r>
            <a:r>
              <a:rPr lang="zh-CN" altLang="en-US" sz="2400" dirty="0"/>
              <a:t>计算机科学中涉及研究、设计和应用智能机器的一个分支。它的近期目标在于研究</a:t>
            </a:r>
            <a:r>
              <a:rPr lang="zh-CN" altLang="en-US" sz="2400" b="1" dirty="0">
                <a:solidFill>
                  <a:srgbClr val="FF0000"/>
                </a:solidFill>
              </a:rPr>
              <a:t>用机器来模仿和执行人脑的某些功能</a:t>
            </a:r>
            <a:r>
              <a:rPr lang="zh-CN" altLang="en-US" sz="2400" dirty="0"/>
              <a:t>，并开发相关理论和技术。</a:t>
            </a:r>
          </a:p>
        </p:txBody>
      </p:sp>
      <p:pic>
        <p:nvPicPr>
          <p:cNvPr id="9" name="Picture 11" descr="s300_939a109f9d7c0f2b71ad0d5156ab7b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728" y="3548062"/>
            <a:ext cx="2201862"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s://timgsa.baidu.com/timg?image&amp;quality=80&amp;size=b9999_10000&amp;sec=1601096078425&amp;di=6c90f47b1f62cb3d5e781850a43e734b&amp;imgtype=0&amp;src=http%3A%2F%2Fimages.ofweek.com%2FUpload%2FNews%2F2018-03%2F28%2Fluhongda%2F15222185223700973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728" y="1460499"/>
            <a:ext cx="220186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11298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b="1" dirty="0">
                <a:solidFill>
                  <a:srgbClr val="0000FF"/>
                </a:solidFill>
                <a:cs typeface="+mn-cs"/>
              </a:rPr>
              <a:t>1.1  </a:t>
            </a:r>
            <a:r>
              <a:rPr lang="zh-CN" altLang="en-US" b="1" dirty="0">
                <a:solidFill>
                  <a:srgbClr val="0000FF"/>
                </a:solidFill>
                <a:cs typeface="+mn-cs"/>
              </a:rPr>
              <a:t>人工智能的定义与发展</a:t>
            </a:r>
            <a:endParaRPr lang="zh-CN" altLang="zh-CN" b="1" dirty="0">
              <a:solidFill>
                <a:srgbClr val="0000FF"/>
              </a:solidFill>
              <a:cs typeface="+mn-cs"/>
            </a:endParaRPr>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1104900" y="1460500"/>
            <a:ext cx="9121775" cy="4895850"/>
          </a:xfrm>
        </p:spPr>
        <p:txBody>
          <a:bodyPr/>
          <a:lstStyle/>
          <a:p>
            <a:pPr marL="0" indent="0">
              <a:buNone/>
              <a:defRPr/>
            </a:pPr>
            <a:r>
              <a:rPr lang="en-US" altLang="zh-CN" sz="2600" b="1" dirty="0">
                <a:solidFill>
                  <a:srgbClr val="0000FF"/>
                </a:solidFill>
              </a:rPr>
              <a:t>1.1.2  </a:t>
            </a:r>
            <a:r>
              <a:rPr lang="zh-CN" altLang="en-US" sz="2600" b="1" dirty="0">
                <a:solidFill>
                  <a:srgbClr val="0000FF"/>
                </a:solidFill>
              </a:rPr>
              <a:t>人工智能的起源与发展</a:t>
            </a:r>
            <a:endParaRPr lang="en-US" altLang="zh-CN" sz="2600" b="1" dirty="0">
              <a:solidFill>
                <a:srgbClr val="0000FF"/>
              </a:solidFill>
            </a:endParaRPr>
          </a:p>
          <a:p>
            <a:pPr>
              <a:buFont typeface="Wingdings" panose="05000000000000000000" pitchFamily="2" charset="2"/>
              <a:buChar char="Ø"/>
              <a:defRPr/>
            </a:pPr>
            <a:r>
              <a:rPr lang="zh-CN" altLang="en-US" sz="2400" dirty="0"/>
              <a:t>孕    育    期 （</a:t>
            </a:r>
            <a:r>
              <a:rPr lang="en-US" altLang="zh-CN" sz="2400" dirty="0"/>
              <a:t>1956</a:t>
            </a:r>
            <a:r>
              <a:rPr lang="zh-CN" altLang="en-US" sz="2400" dirty="0"/>
              <a:t>年前）</a:t>
            </a:r>
            <a:endParaRPr lang="en-US" altLang="zh-CN" sz="2400" dirty="0"/>
          </a:p>
          <a:p>
            <a:pPr>
              <a:buFont typeface="Wingdings" panose="05000000000000000000" pitchFamily="2" charset="2"/>
              <a:buChar char="Ø"/>
              <a:defRPr/>
            </a:pPr>
            <a:r>
              <a:rPr lang="zh-CN" altLang="en-US" sz="2400" dirty="0"/>
              <a:t>形    成    期 （</a:t>
            </a:r>
            <a:r>
              <a:rPr lang="en-US" altLang="zh-CN" sz="2400" dirty="0"/>
              <a:t>1956</a:t>
            </a:r>
            <a:r>
              <a:rPr lang="zh-CN" altLang="en-US" sz="2400" dirty="0"/>
              <a:t>－</a:t>
            </a:r>
            <a:r>
              <a:rPr lang="en-US" altLang="zh-CN" sz="2400" dirty="0"/>
              <a:t>1970</a:t>
            </a:r>
            <a:r>
              <a:rPr lang="zh-CN" altLang="en-US" sz="2400" dirty="0"/>
              <a:t>年）</a:t>
            </a:r>
            <a:endParaRPr lang="en-US" altLang="zh-CN" sz="2400" dirty="0"/>
          </a:p>
          <a:p>
            <a:pPr>
              <a:buFont typeface="Wingdings" panose="05000000000000000000" pitchFamily="2" charset="2"/>
              <a:buChar char="Ø"/>
              <a:defRPr/>
            </a:pPr>
            <a:r>
              <a:rPr lang="zh-CN" altLang="en-US" sz="2400" dirty="0"/>
              <a:t>暗    淡    期 （</a:t>
            </a:r>
            <a:r>
              <a:rPr lang="en-US" altLang="zh-CN" sz="2400" dirty="0"/>
              <a:t>1966</a:t>
            </a:r>
            <a:r>
              <a:rPr lang="zh-CN" altLang="en-US" sz="2400" dirty="0"/>
              <a:t>－</a:t>
            </a:r>
            <a:r>
              <a:rPr lang="en-US" altLang="zh-CN" sz="2400" dirty="0"/>
              <a:t>1974</a:t>
            </a:r>
            <a:r>
              <a:rPr lang="zh-CN" altLang="en-US" sz="2400" dirty="0"/>
              <a:t>年）</a:t>
            </a:r>
            <a:endParaRPr lang="en-US" altLang="zh-CN" sz="2400" dirty="0"/>
          </a:p>
          <a:p>
            <a:pPr>
              <a:buFont typeface="Wingdings" panose="05000000000000000000" pitchFamily="2" charset="2"/>
              <a:buChar char="Ø"/>
              <a:defRPr/>
            </a:pPr>
            <a:r>
              <a:rPr lang="zh-CN" altLang="en-US" sz="2400" dirty="0"/>
              <a:t>知识应用期 （</a:t>
            </a:r>
            <a:r>
              <a:rPr lang="en-US" altLang="zh-CN" sz="2400" dirty="0"/>
              <a:t>1970</a:t>
            </a:r>
            <a:r>
              <a:rPr lang="zh-CN" altLang="en-US" sz="2400" dirty="0"/>
              <a:t>－</a:t>
            </a:r>
            <a:r>
              <a:rPr lang="en-US" altLang="zh-CN" sz="2400" dirty="0"/>
              <a:t>1988</a:t>
            </a:r>
            <a:r>
              <a:rPr lang="zh-CN" altLang="en-US" sz="2400" dirty="0"/>
              <a:t>年）</a:t>
            </a:r>
            <a:endParaRPr lang="en-US" altLang="zh-CN" sz="2400" dirty="0"/>
          </a:p>
          <a:p>
            <a:pPr>
              <a:buFont typeface="Wingdings" panose="05000000000000000000" pitchFamily="2" charset="2"/>
              <a:buChar char="Ø"/>
              <a:defRPr/>
            </a:pPr>
            <a:r>
              <a:rPr lang="zh-CN" altLang="en-US" sz="2400" dirty="0"/>
              <a:t>集成发展期 （</a:t>
            </a:r>
            <a:r>
              <a:rPr lang="en-US" altLang="zh-CN" sz="2400" dirty="0"/>
              <a:t>1986 </a:t>
            </a:r>
            <a:r>
              <a:rPr lang="zh-CN" altLang="en-US" sz="2400" dirty="0"/>
              <a:t>－ </a:t>
            </a:r>
            <a:r>
              <a:rPr lang="en-US" altLang="zh-CN" sz="2400" dirty="0"/>
              <a:t>2010</a:t>
            </a:r>
            <a:r>
              <a:rPr lang="zh-CN" altLang="en-US" sz="2400" dirty="0"/>
              <a:t>年）</a:t>
            </a:r>
            <a:endParaRPr lang="en-US" altLang="zh-CN" sz="2400" dirty="0"/>
          </a:p>
          <a:p>
            <a:pPr>
              <a:buFont typeface="Wingdings" panose="05000000000000000000" pitchFamily="2" charset="2"/>
              <a:buChar char="Ø"/>
              <a:defRPr/>
            </a:pPr>
            <a:r>
              <a:rPr lang="zh-CN" altLang="en-US" sz="2400" dirty="0"/>
              <a:t>融合发展期 （</a:t>
            </a:r>
            <a:r>
              <a:rPr lang="en-US" altLang="zh-CN" sz="2400" dirty="0"/>
              <a:t>2011</a:t>
            </a:r>
            <a:r>
              <a:rPr lang="zh-CN" altLang="en-US" sz="2400" dirty="0"/>
              <a:t>年至今）</a:t>
            </a:r>
          </a:p>
        </p:txBody>
      </p:sp>
    </p:spTree>
    <p:extLst>
      <p:ext uri="{BB962C8B-B14F-4D97-AF65-F5344CB8AC3E}">
        <p14:creationId xmlns:p14="http://schemas.microsoft.com/office/powerpoint/2010/main" val="1994082899"/>
      </p:ext>
    </p:extLst>
  </p:cSld>
  <p:clrMapOvr>
    <a:masterClrMapping/>
  </p:clrMapOvr>
  <p:transition spd="med">
    <p:fade/>
  </p:transition>
</p:sld>
</file>

<file path=ppt/theme/theme1.xml><?xml version="1.0" encoding="utf-8"?>
<a:theme xmlns:a="http://schemas.openxmlformats.org/drawingml/2006/main" name="学术文献 16x9">
  <a:themeElements>
    <a:clrScheme name="网安学院">
      <a:dk1>
        <a:srgbClr val="514843"/>
      </a:dk1>
      <a:lt1>
        <a:srgbClr val="FFFFFF"/>
      </a:lt1>
      <a:dk2>
        <a:srgbClr val="000000"/>
      </a:dk2>
      <a:lt2>
        <a:srgbClr val="FFFFF3"/>
      </a:lt2>
      <a:accent1>
        <a:srgbClr val="5173B1"/>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02-网安-陈泽茂-软件安全概述.pptx" id="{C05B929D-5ED8-4299-A61E-EAAD489820E1}" vid="{A2DC7834-EFA2-4D1F-B1F8-265963163C72}"/>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CDDBB83-77C1-4099-A0AA-289882E745E2}">
  <ds:schemaRefs>
    <ds:schemaRef ds:uri="http://www.w3.org/XML/1998/namespace"/>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purl.org/dc/elements/1.1/"/>
    <ds:schemaRef ds:uri="4873beb7-5857-4685-be1f-d57550cc96cc"/>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网安-AI</Template>
  <TotalTime>0</TotalTime>
  <Words>4856</Words>
  <Application>Microsoft Office PowerPoint</Application>
  <PresentationFormat>宽屏</PresentationFormat>
  <Paragraphs>549</Paragraphs>
  <Slides>67</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67</vt:i4>
      </vt:variant>
    </vt:vector>
  </HeadingPairs>
  <TitlesOfParts>
    <vt:vector size="86" baseType="lpstr">
      <vt:lpstr>Microsoft YaHei Light</vt:lpstr>
      <vt:lpstr>PMingLiU</vt:lpstr>
      <vt:lpstr>等线</vt:lpstr>
      <vt:lpstr>黑体</vt:lpstr>
      <vt:lpstr>华文新魏</vt:lpstr>
      <vt:lpstr>华文行楷</vt:lpstr>
      <vt:lpstr>华文中宋</vt:lpstr>
      <vt:lpstr>楷体_GB2312</vt:lpstr>
      <vt:lpstr>隶书</vt:lpstr>
      <vt:lpstr>宋体</vt:lpstr>
      <vt:lpstr>微软雅黑</vt:lpstr>
      <vt:lpstr>Arial</vt:lpstr>
      <vt:lpstr>Calibri</vt:lpstr>
      <vt:lpstr>Calibri Light</vt:lpstr>
      <vt:lpstr>Euphemia</vt:lpstr>
      <vt:lpstr>Times New Roman</vt:lpstr>
      <vt:lpstr>Verdana</vt:lpstr>
      <vt:lpstr>Wingdings</vt:lpstr>
      <vt:lpstr>学术文献 16x9</vt:lpstr>
      <vt:lpstr>人工智能  Artificial Intelligence</vt:lpstr>
      <vt:lpstr>本课程主要内容 </vt:lpstr>
      <vt:lpstr>课程简介 </vt:lpstr>
      <vt:lpstr>    第1章  绪  论 Ch.1  Introduction </vt:lpstr>
      <vt:lpstr>本章主要内容 </vt:lpstr>
      <vt:lpstr>1.1    人工智能的定义与发展</vt:lpstr>
      <vt:lpstr>知识（ Knowledge ）&amp; 智能（Intelligence）</vt:lpstr>
      <vt:lpstr>人工智能的定义</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1.1  人工智能的定义与发展</vt:lpstr>
      <vt:lpstr>1.2  人工智能的各种认知观</vt:lpstr>
      <vt:lpstr>1.2  人工智能的各种认知观</vt:lpstr>
      <vt:lpstr>1.2  人工智能的各种认知观</vt:lpstr>
      <vt:lpstr>1.2  人工智能的各种认知观</vt:lpstr>
      <vt:lpstr>1.2  人工智能的各种认知观</vt:lpstr>
      <vt:lpstr>1.2  人工智能的各种认知观</vt:lpstr>
      <vt:lpstr>1.2  人工智能的各种认知观</vt:lpstr>
      <vt:lpstr>1.2  人工智能的各种认知观</vt:lpstr>
      <vt:lpstr>1.2  人工智能的各种认知观</vt:lpstr>
      <vt:lpstr>1.3  人类智能与人工智能</vt:lpstr>
      <vt:lpstr>1.3  人类智能与人工智能</vt:lpstr>
      <vt:lpstr>1.4  人工智能的要素和系统分类</vt:lpstr>
      <vt:lpstr>1.4  人工智能的要素和系统分类</vt:lpstr>
      <vt:lpstr>1.4  人工智能的要素和系统分类</vt:lpstr>
      <vt:lpstr>1.4  人工智能的要素和系统分类</vt:lpstr>
      <vt:lpstr>1.4  人工智能的要素和系统分类</vt:lpstr>
      <vt:lpstr>1.4  人工智能的要素和系统分类</vt:lpstr>
      <vt:lpstr>1.4  人工智能的要素和系统分类</vt:lpstr>
      <vt:lpstr>1.5  人工智能的研究目标和内容</vt:lpstr>
      <vt:lpstr>1.5  人工智能的研究目标和内容</vt:lpstr>
      <vt:lpstr>1.5  人工智能的研究目标和内容</vt:lpstr>
      <vt:lpstr>1.5  人工智能的研究目标和内容</vt:lpstr>
      <vt:lpstr>1.6  人工智能的研究与计算方法</vt:lpstr>
      <vt:lpstr>1.6  人工智能的研究与计算方法</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1.7  人工智能的研究与应用领域</vt:lpstr>
      <vt:lpstr>本章小结</vt:lpstr>
      <vt:lpstr>欢迎交流讨论！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2022-07-21T04:45:46Z</dcterms:created>
  <dcterms:modified xsi:type="dcterms:W3CDTF">2022-09-04T14:15:33Z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APDescription">
    <vt:lpwstr/>
  </property>
  <property fmtid="{D5CDD505-2E9C-101B-9397-08002B2CF9AE}" pid="9" name="CampaignTagsTaxHTField0">
    <vt:lpwstr/>
  </property>
  <property fmtid="{D5CDD505-2E9C-101B-9397-08002B2CF9AE}" pid="10" name="IntlLangReviewDate">
    <vt:lpwstr/>
  </property>
  <property fmtid="{D5CDD505-2E9C-101B-9397-08002B2CF9AE}" pid="11" name="TPFriendlyName">
    <vt:lpwstr/>
  </property>
  <property fmtid="{D5CDD505-2E9C-101B-9397-08002B2CF9AE}" pid="12" name="IntlLangReview">
    <vt:lpwstr>0</vt:lpwstr>
  </property>
  <property fmtid="{D5CDD505-2E9C-101B-9397-08002B2CF9AE}" pid="13" name="LocLastLocAttemptVersionLookup">
    <vt:lpwstr>855024</vt:lpwstr>
  </property>
  <property fmtid="{D5CDD505-2E9C-101B-9397-08002B2CF9AE}" pid="14" name="PolicheckWords">
    <vt:lpwstr/>
  </property>
  <property fmtid="{D5CDD505-2E9C-101B-9397-08002B2CF9AE}" pid="15" name="SubmitterId">
    <vt:lpwstr/>
  </property>
  <property fmtid="{D5CDD505-2E9C-101B-9397-08002B2CF9AE}" pid="16" name="AcquiredFrom">
    <vt:lpwstr>Internal MS</vt:lpwstr>
  </property>
  <property fmtid="{D5CDD505-2E9C-101B-9397-08002B2CF9AE}" pid="17" name="EditorialStatus">
    <vt:lpwstr>Complete</vt:lpwstr>
  </property>
  <property fmtid="{D5CDD505-2E9C-101B-9397-08002B2CF9AE}" pid="18" name="Markets">
    <vt:lpwstr/>
  </property>
  <property fmtid="{D5CDD505-2E9C-101B-9397-08002B2CF9AE}" pid="19" name="OriginAsset">
    <vt:lpwstr/>
  </property>
  <property fmtid="{D5CDD505-2E9C-101B-9397-08002B2CF9AE}" pid="20" name="FriendlyTitle">
    <vt:lpwstr/>
  </property>
  <property fmtid="{D5CDD505-2E9C-101B-9397-08002B2CF9AE}" pid="21" name="MarketSpecific">
    <vt:lpwstr>0</vt:lpwstr>
  </property>
  <property fmtid="{D5CDD505-2E9C-101B-9397-08002B2CF9AE}" pid="22" name="TPNamespace">
    <vt:lpwstr/>
  </property>
  <property fmtid="{D5CDD505-2E9C-101B-9397-08002B2CF9AE}" pid="23" name="PublishStatusLookup">
    <vt:lpwstr>1616423;#</vt:lpwstr>
  </property>
  <property fmtid="{D5CDD505-2E9C-101B-9397-08002B2CF9AE}" pid="24" name="APAuthor">
    <vt:lpwstr>136;#REDMOND\kristaa</vt:lpwstr>
  </property>
  <property fmtid="{D5CDD505-2E9C-101B-9397-08002B2CF9AE}" pid="25" name="TPCommandLine">
    <vt:lpwstr/>
  </property>
  <property fmtid="{D5CDD505-2E9C-101B-9397-08002B2CF9AE}" pid="26" name="IntlLangReviewer">
    <vt:lpwstr/>
  </property>
  <property fmtid="{D5CDD505-2E9C-101B-9397-08002B2CF9AE}" pid="27" name="OpenTemplate">
    <vt:lpwstr>1</vt:lpwstr>
  </property>
  <property fmtid="{D5CDD505-2E9C-101B-9397-08002B2CF9AE}" pid="28" name="CSXSubmissionDate">
    <vt:lpwstr/>
  </property>
  <property fmtid="{D5CDD505-2E9C-101B-9397-08002B2CF9AE}" pid="29" name="TaxCatchAll">
    <vt:lpwstr/>
  </property>
  <property fmtid="{D5CDD505-2E9C-101B-9397-08002B2CF9AE}" pid="30" name="Manager">
    <vt:lpwstr/>
  </property>
  <property fmtid="{D5CDD505-2E9C-101B-9397-08002B2CF9AE}" pid="31" name="NumericId">
    <vt:lpwstr/>
  </property>
  <property fmtid="{D5CDD505-2E9C-101B-9397-08002B2CF9AE}" pid="32" name="ParentAssetId">
    <vt:lpwstr/>
  </property>
  <property fmtid="{D5CDD505-2E9C-101B-9397-08002B2CF9AE}" pid="33" name="OriginalSourceMarket">
    <vt:lpwstr/>
  </property>
  <property fmtid="{D5CDD505-2E9C-101B-9397-08002B2CF9AE}" pid="34" name="ApprovalStatus">
    <vt:lpwstr>InProgress</vt:lpwstr>
  </property>
  <property fmtid="{D5CDD505-2E9C-101B-9397-08002B2CF9AE}" pid="35" name="TPComponent">
    <vt:lpwstr/>
  </property>
  <property fmtid="{D5CDD505-2E9C-101B-9397-08002B2CF9AE}" pid="36" name="EditorialTags">
    <vt:lpwstr/>
  </property>
  <property fmtid="{D5CDD505-2E9C-101B-9397-08002B2CF9AE}" pid="37" name="TPExecutable">
    <vt:lpwstr/>
  </property>
  <property fmtid="{D5CDD505-2E9C-101B-9397-08002B2CF9AE}" pid="38" name="TPLaunchHelpLink">
    <vt:lpwstr/>
  </property>
  <property fmtid="{D5CDD505-2E9C-101B-9397-08002B2CF9AE}" pid="39" name="LocComments">
    <vt:lpwstr/>
  </property>
  <property fmtid="{D5CDD505-2E9C-101B-9397-08002B2CF9AE}" pid="40" name="LocRecommendedHandoff">
    <vt:lpwstr/>
  </property>
  <property fmtid="{D5CDD505-2E9C-101B-9397-08002B2CF9AE}" pid="41" name="SourceTitle">
    <vt:lpwstr/>
  </property>
  <property fmtid="{D5CDD505-2E9C-101B-9397-08002B2CF9AE}" pid="42" name="CSXUpdate">
    <vt:lpwstr>0</vt:lpwstr>
  </property>
  <property fmtid="{D5CDD505-2E9C-101B-9397-08002B2CF9AE}" pid="43" name="IntlLocPriority">
    <vt:lpwstr/>
  </property>
  <property fmtid="{D5CDD505-2E9C-101B-9397-08002B2CF9AE}" pid="44" name="UAProjectedTotalWords">
    <vt:lpwstr/>
  </property>
  <property fmtid="{D5CDD505-2E9C-101B-9397-08002B2CF9AE}" pid="45" name="AssetType">
    <vt:lpwstr>TP</vt:lpwstr>
  </property>
  <property fmtid="{D5CDD505-2E9C-101B-9397-08002B2CF9AE}" pid="46" name="MachineTranslated">
    <vt:lpwstr>0</vt:lpwstr>
  </property>
  <property fmtid="{D5CDD505-2E9C-101B-9397-08002B2CF9AE}" pid="47" name="OutputCachingOn">
    <vt:lpwstr>0</vt:lpwstr>
  </property>
  <property fmtid="{D5CDD505-2E9C-101B-9397-08002B2CF9AE}" pid="48" name="TemplateStatus">
    <vt:lpwstr>Complete</vt:lpwstr>
  </property>
  <property fmtid="{D5CDD505-2E9C-101B-9397-08002B2CF9AE}" pid="49" name="IsSearchable">
    <vt:lpwstr>1</vt:lpwstr>
  </property>
  <property fmtid="{D5CDD505-2E9C-101B-9397-08002B2CF9AE}" pid="50" name="ContentItem">
    <vt:lpwstr/>
  </property>
  <property fmtid="{D5CDD505-2E9C-101B-9397-08002B2CF9AE}" pid="51" name="HandoffToMSDN">
    <vt:lpwstr/>
  </property>
  <property fmtid="{D5CDD505-2E9C-101B-9397-08002B2CF9AE}" pid="52" name="ShowIn">
    <vt:lpwstr>Show everywhere</vt:lpwstr>
  </property>
  <property fmtid="{D5CDD505-2E9C-101B-9397-08002B2CF9AE}" pid="53" name="ThumbnailAssetId">
    <vt:lpwstr/>
  </property>
  <property fmtid="{D5CDD505-2E9C-101B-9397-08002B2CF9AE}" pid="54" name="UALocComments">
    <vt:lpwstr/>
  </property>
  <property fmtid="{D5CDD505-2E9C-101B-9397-08002B2CF9AE}" pid="55" name="UALocRecommendation">
    <vt:lpwstr>Localize</vt:lpwstr>
  </property>
  <property fmtid="{D5CDD505-2E9C-101B-9397-08002B2CF9AE}" pid="56" name="LastModifiedDateTime">
    <vt:lpwstr/>
  </property>
  <property fmtid="{D5CDD505-2E9C-101B-9397-08002B2CF9AE}" pid="57" name="LegacyData">
    <vt:lpwstr/>
  </property>
  <property fmtid="{D5CDD505-2E9C-101B-9397-08002B2CF9AE}" pid="58" name="LocManualTestRequired">
    <vt:lpwstr>0</vt:lpwstr>
  </property>
  <property fmtid="{D5CDD505-2E9C-101B-9397-08002B2CF9AE}" pid="59" name="LocMarketGroupTiers2">
    <vt:lpwstr/>
  </property>
  <property fmtid="{D5CDD505-2E9C-101B-9397-08002B2CF9AE}" pid="60" name="ClipArtFilename">
    <vt:lpwstr/>
  </property>
  <property fmtid="{D5CDD505-2E9C-101B-9397-08002B2CF9AE}" pid="61" name="TPApplication">
    <vt:lpwstr/>
  </property>
  <property fmtid="{D5CDD505-2E9C-101B-9397-08002B2CF9AE}" pid="62" name="CSXHash">
    <vt:lpwstr/>
  </property>
  <property fmtid="{D5CDD505-2E9C-101B-9397-08002B2CF9AE}" pid="63" name="DirectSourceMarket">
    <vt:lpwstr/>
  </property>
  <property fmtid="{D5CDD505-2E9C-101B-9397-08002B2CF9AE}" pid="64" name="PrimaryImageGen">
    <vt:lpwstr>1</vt:lpwstr>
  </property>
  <property fmtid="{D5CDD505-2E9C-101B-9397-08002B2CF9AE}" pid="65" name="PlannedPubDate">
    <vt:lpwstr/>
  </property>
  <property fmtid="{D5CDD505-2E9C-101B-9397-08002B2CF9AE}" pid="66" name="CSXSubmissionMarket">
    <vt:lpwstr/>
  </property>
  <property fmtid="{D5CDD505-2E9C-101B-9397-08002B2CF9AE}" pid="67" name="Downloads">
    <vt:lpwstr>0</vt:lpwstr>
  </property>
  <property fmtid="{D5CDD505-2E9C-101B-9397-08002B2CF9AE}" pid="68" name="ArtSampleDocs">
    <vt:lpwstr/>
  </property>
  <property fmtid="{D5CDD505-2E9C-101B-9397-08002B2CF9AE}" pid="69" name="TrustLevel">
    <vt:lpwstr>1 Microsoft Managed Content</vt:lpwstr>
  </property>
  <property fmtid="{D5CDD505-2E9C-101B-9397-08002B2CF9AE}" pid="70" name="BlockPublish">
    <vt:lpwstr>0</vt:lpwstr>
  </property>
  <property fmtid="{D5CDD505-2E9C-101B-9397-08002B2CF9AE}" pid="71" name="TPLaunchHelpLinkType">
    <vt:lpwstr>Template</vt:lpwstr>
  </property>
  <property fmtid="{D5CDD505-2E9C-101B-9397-08002B2CF9AE}" pid="72" name="LocalizationTagsTaxHTField0">
    <vt:lpwstr/>
  </property>
  <property fmtid="{D5CDD505-2E9C-101B-9397-08002B2CF9AE}" pid="73" name="BusinessGroup">
    <vt:lpwstr/>
  </property>
  <property fmtid="{D5CDD505-2E9C-101B-9397-08002B2CF9AE}" pid="74" name="Providers">
    <vt:lpwstr/>
  </property>
  <property fmtid="{D5CDD505-2E9C-101B-9397-08002B2CF9AE}" pid="75" name="TemplateTemplateType">
    <vt:lpwstr>PowerPoint Presentation Template</vt:lpwstr>
  </property>
  <property fmtid="{D5CDD505-2E9C-101B-9397-08002B2CF9AE}" pid="76" name="TimesCloned">
    <vt:lpwstr/>
  </property>
  <property fmtid="{D5CDD505-2E9C-101B-9397-08002B2CF9AE}" pid="77" name="TPAppVersion">
    <vt:lpwstr/>
  </property>
  <property fmtid="{D5CDD505-2E9C-101B-9397-08002B2CF9AE}" pid="78" name="VoteCount">
    <vt:lpwstr/>
  </property>
  <property fmtid="{D5CDD505-2E9C-101B-9397-08002B2CF9AE}" pid="79" name="AverageRating">
    <vt:lpwstr/>
  </property>
  <property fmtid="{D5CDD505-2E9C-101B-9397-08002B2CF9AE}" pid="80" name="FeatureTagsTaxHTField0">
    <vt:lpwstr/>
  </property>
  <property fmtid="{D5CDD505-2E9C-101B-9397-08002B2CF9AE}" pid="81" name="Provider">
    <vt:lpwstr/>
  </property>
  <property fmtid="{D5CDD505-2E9C-101B-9397-08002B2CF9AE}" pid="82" name="UACurrentWords">
    <vt:lpwstr/>
  </property>
  <property fmtid="{D5CDD505-2E9C-101B-9397-08002B2CF9AE}" pid="83" name="AssetId">
    <vt:lpwstr>TP103431361</vt:lpwstr>
  </property>
  <property fmtid="{D5CDD505-2E9C-101B-9397-08002B2CF9AE}" pid="84" name="TPClientViewer">
    <vt:lpwstr/>
  </property>
  <property fmtid="{D5CDD505-2E9C-101B-9397-08002B2CF9AE}" pid="85" name="DSATActionTaken">
    <vt:lpwstr/>
  </property>
  <property fmtid="{D5CDD505-2E9C-101B-9397-08002B2CF9AE}" pid="86" name="APEditor">
    <vt:lpwstr/>
  </property>
  <property fmtid="{D5CDD505-2E9C-101B-9397-08002B2CF9AE}" pid="87" name="TPInstallLocation">
    <vt:lpwstr/>
  </property>
  <property fmtid="{D5CDD505-2E9C-101B-9397-08002B2CF9AE}" pid="88" name="OOCacheId">
    <vt:lpwstr/>
  </property>
  <property fmtid="{D5CDD505-2E9C-101B-9397-08002B2CF9AE}" pid="89" name="IsDeleted">
    <vt:lpwstr>0</vt:lpwstr>
  </property>
  <property fmtid="{D5CDD505-2E9C-101B-9397-08002B2CF9AE}" pid="90" name="PublishTargets">
    <vt:lpwstr>OfficeOnlineVNext</vt:lpwstr>
  </property>
  <property fmtid="{D5CDD505-2E9C-101B-9397-08002B2CF9AE}" pid="91" name="ApprovalLog">
    <vt:lpwstr/>
  </property>
  <property fmtid="{D5CDD505-2E9C-101B-9397-08002B2CF9AE}" pid="92" name="BugNumber">
    <vt:lpwstr/>
  </property>
  <property fmtid="{D5CDD505-2E9C-101B-9397-08002B2CF9AE}" pid="93" name="CrawlForDependencies">
    <vt:lpwstr>0</vt:lpwstr>
  </property>
  <property fmtid="{D5CDD505-2E9C-101B-9397-08002B2CF9AE}" pid="94" name="InternalTagsTaxHTField0">
    <vt:lpwstr/>
  </property>
  <property fmtid="{D5CDD505-2E9C-101B-9397-08002B2CF9AE}" pid="95" name="LastHandOff">
    <vt:lpwstr/>
  </property>
  <property fmtid="{D5CDD505-2E9C-101B-9397-08002B2CF9AE}" pid="96" name="Milestone">
    <vt:lpwstr/>
  </property>
  <property fmtid="{D5CDD505-2E9C-101B-9397-08002B2CF9AE}" pid="97" name="OriginalRelease">
    <vt:lpwstr>15</vt:lpwstr>
  </property>
  <property fmtid="{D5CDD505-2E9C-101B-9397-08002B2CF9AE}" pid="98" name="RecommendationsModifier">
    <vt:lpwstr/>
  </property>
  <property fmtid="{D5CDD505-2E9C-101B-9397-08002B2CF9AE}" pid="99" name="ScenarioTagsTaxHTField0">
    <vt:lpwstr/>
  </property>
  <property fmtid="{D5CDD505-2E9C-101B-9397-08002B2CF9AE}" pid="100" name="UANotes">
    <vt:lpwstr/>
  </property>
</Properties>
</file>